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7" r:id="rId2"/>
    <p:sldId id="452" r:id="rId3"/>
    <p:sldId id="473" r:id="rId4"/>
    <p:sldId id="474" r:id="rId5"/>
    <p:sldId id="475" r:id="rId6"/>
    <p:sldId id="476" r:id="rId7"/>
    <p:sldId id="477" r:id="rId8"/>
    <p:sldId id="387" r:id="rId9"/>
    <p:sldId id="450" r:id="rId10"/>
    <p:sldId id="451" r:id="rId11"/>
    <p:sldId id="388" r:id="rId12"/>
    <p:sldId id="471" r:id="rId13"/>
    <p:sldId id="397" r:id="rId14"/>
    <p:sldId id="460" r:id="rId15"/>
    <p:sldId id="399" r:id="rId16"/>
    <p:sldId id="400" r:id="rId17"/>
    <p:sldId id="401" r:id="rId18"/>
    <p:sldId id="402" r:id="rId19"/>
    <p:sldId id="469" r:id="rId20"/>
    <p:sldId id="458" r:id="rId21"/>
    <p:sldId id="403" r:id="rId22"/>
    <p:sldId id="404" r:id="rId23"/>
    <p:sldId id="417" r:id="rId24"/>
    <p:sldId id="405" r:id="rId25"/>
    <p:sldId id="472" r:id="rId26"/>
    <p:sldId id="285" r:id="rId27"/>
  </p:sldIdLst>
  <p:sldSz cx="9144000" cy="6858000" type="screen4x3"/>
  <p:notesSz cx="6934200" cy="9080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FFFF"/>
    <a:srgbClr val="00F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3" autoAdjust="0"/>
    <p:restoredTop sz="92164" autoAdjust="0"/>
  </p:normalViewPr>
  <p:slideViewPr>
    <p:cSldViewPr snapToObjects="1">
      <p:cViewPr>
        <p:scale>
          <a:sx n="80" d="100"/>
          <a:sy n="80" d="100"/>
        </p:scale>
        <p:origin x="-2418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E71A300-E6DD-4FB4-9D4D-B800EC57B076}" type="datetimeFigureOut">
              <a:rPr lang="en-US"/>
              <a:pPr>
                <a:defRPr/>
              </a:pPr>
              <a:t>2/22/2017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81038"/>
            <a:ext cx="4540250" cy="3405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738" y="4313238"/>
            <a:ext cx="5546725" cy="4086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24888"/>
            <a:ext cx="3005138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475" y="8624888"/>
            <a:ext cx="3005138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1C341D6-A125-42FC-B7F8-05CD0D7CD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82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00F9BFC-7D95-4991-9BA6-2E36D4578C87}" type="slidenum">
              <a:rPr lang="zh-CN" altLang="en-US" sz="1200" smtClean="0">
                <a:latin typeface="Arial" charset="0"/>
              </a:rPr>
              <a:pPr/>
              <a:t>1</a:t>
            </a:fld>
            <a:endParaRPr lang="en-US" altLang="zh-CN" sz="1200" smtClean="0">
              <a:latin typeface="Arial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12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13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14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15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16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17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18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19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70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7DE6538-AF8F-417B-85A8-46537789CD5A}" type="slidenum">
              <a:rPr lang="zh-CN" altLang="en-US" sz="1200" smtClean="0"/>
              <a:pPr/>
              <a:t>20</a:t>
            </a:fld>
            <a:endParaRPr lang="en-US" altLang="zh-CN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DCF2C-E13C-432C-9C93-2324DF1390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6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D397F4AC-A963-4369-9063-D8B0CFCAFCB5}" type="slidenum">
              <a:rPr lang="zh-CN" altLang="en-US" sz="1200" smtClean="0"/>
              <a:pPr/>
              <a:t>3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DCF2C-E13C-432C-9C93-2324DF1390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64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98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F81CC55-8E9D-4BF1-B60C-76120EE5B5CA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41D8861A-35AC-4E0C-A007-1376CCF7994A}" type="slidenum">
              <a:rPr lang="zh-CN" altLang="en-US" sz="1200" smtClean="0"/>
              <a:pPr/>
              <a:t>4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indent="-334963">
              <a:spcBef>
                <a:spcPts val="1175"/>
              </a:spcBef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  <a:cs typeface="Arial" charset="0"/>
              </a:rPr>
              <a:t>For each sample patch, fix the width-height ratio to be 2</a:t>
            </a:r>
          </a:p>
          <a:p>
            <a:pPr marL="334963" indent="-334963">
              <a:spcBef>
                <a:spcPts val="1175"/>
              </a:spcBef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  <a:cs typeface="Arial" charset="0"/>
              </a:rPr>
              <a:t>Center each patch with respect to y-coordinates of ground truth</a:t>
            </a:r>
          </a:p>
          <a:p>
            <a:pPr marL="334963" indent="-334963">
              <a:spcBef>
                <a:spcPts val="1175"/>
              </a:spcBef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  <a:cs typeface="Arial" charset="0"/>
              </a:rPr>
              <a:t>1-3 positive samples from each image. Separate on x-coordinates to cover as much as possible.</a:t>
            </a:r>
          </a:p>
          <a:p>
            <a:pPr marL="334963" indent="-334963">
              <a:spcBef>
                <a:spcPts val="1175"/>
              </a:spcBef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  <a:cs typeface="Arial" charset="0"/>
              </a:rPr>
              <a:t>Each positive sample is associated with 3 negative samples with the same size, randomly selected from background.</a:t>
            </a:r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1564F26B-9CFA-4E02-AA16-64197C9B4C92}" type="slidenum">
              <a:rPr lang="zh-CN" altLang="en-US" sz="1200" smtClean="0"/>
              <a:pPr/>
              <a:t>5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519F4B4C-7B6D-485B-B75E-5C8FAC55C5F7}" type="slidenum">
              <a:rPr lang="zh-CN" altLang="en-US" sz="1200" smtClean="0"/>
              <a:pPr/>
              <a:t>7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341D6-A125-42FC-B7F8-05CD0D7CD8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0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9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10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defTabSz="9017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fld id="{A4E03723-1285-4938-8DAE-FE6E9086F35B}" type="slidenum">
              <a:rPr lang="zh-CN" altLang="en-US" sz="1200" smtClean="0"/>
              <a:pPr/>
              <a:t>11</a:t>
            </a:fld>
            <a:endParaRPr lang="zh-CN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0DC21-2712-4A7F-ABFB-B90CE914F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4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D51A9-1ECE-4EE9-B075-E7D2C7BA6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7C5B-C68C-44D0-9288-4D7A8F636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7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0BD90-DD01-4109-AA2D-90E0FC3A0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6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F4EAD-519C-4FE7-8622-AFE7B43CA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8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2455B-B86F-4442-A653-239447FCC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0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DC8B6-465D-4355-B770-80BA2C273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BD2D4-470E-4622-BE35-C7B0524A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8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DEAA6-552E-4C47-963A-C064460E2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1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7DB98-47C6-4A1A-AB47-BCA6AD5CB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0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B6674-96FF-4700-80DD-485E126AB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5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DC2C26-930E-4BD2-92F4-BF0779055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" name="Picture 13" descr="CMwrdmrkRE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"/>
            <a:ext cx="914400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 descr="ecelogo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4913"/>
            <a:ext cx="1828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18" Type="http://schemas.openxmlformats.org/officeDocument/2006/relationships/image" Target="../media/image52.gif"/><Relationship Id="rId3" Type="http://schemas.openxmlformats.org/officeDocument/2006/relationships/image" Target="../media/image37.gif"/><Relationship Id="rId21" Type="http://schemas.openxmlformats.org/officeDocument/2006/relationships/image" Target="../media/image55.gif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17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gif"/><Relationship Id="rId20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11" Type="http://schemas.openxmlformats.org/officeDocument/2006/relationships/image" Target="../media/image45.gif"/><Relationship Id="rId24" Type="http://schemas.openxmlformats.org/officeDocument/2006/relationships/image" Target="../media/image58.gif"/><Relationship Id="rId5" Type="http://schemas.openxmlformats.org/officeDocument/2006/relationships/image" Target="../media/image39.gif"/><Relationship Id="rId15" Type="http://schemas.openxmlformats.org/officeDocument/2006/relationships/image" Target="../media/image49.gif"/><Relationship Id="rId23" Type="http://schemas.openxmlformats.org/officeDocument/2006/relationships/image" Target="../media/image57.gif"/><Relationship Id="rId10" Type="http://schemas.openxmlformats.org/officeDocument/2006/relationships/image" Target="../media/image44.gif"/><Relationship Id="rId19" Type="http://schemas.openxmlformats.org/officeDocument/2006/relationships/image" Target="../media/image53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Relationship Id="rId22" Type="http://schemas.openxmlformats.org/officeDocument/2006/relationships/image" Target="../media/image5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1143000" y="3814227"/>
            <a:ext cx="6858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dirty="0" smtClean="0">
                <a:solidFill>
                  <a:srgbClr val="0D0D0D"/>
                </a:solidFill>
                <a:latin typeface="+mn-lt"/>
                <a:ea typeface="宋体" pitchFamily="2" charset="-122"/>
                <a:cs typeface="Times" pitchFamily="18" charset="0"/>
              </a:rPr>
              <a:t>Presenter: Zhiding Yu</a:t>
            </a:r>
          </a:p>
          <a:p>
            <a:pPr algn="ctr">
              <a:defRPr/>
            </a:pPr>
            <a:endParaRPr lang="en-US" altLang="zh-CN" sz="1200" dirty="0">
              <a:solidFill>
                <a:srgbClr val="0D0D0D"/>
              </a:solidFill>
              <a:latin typeface="+mn-lt"/>
              <a:ea typeface="宋体" pitchFamily="2" charset="-122"/>
              <a:cs typeface="Times" pitchFamily="18" charset="0"/>
            </a:endParaRPr>
          </a:p>
          <a:p>
            <a:pPr algn="ctr">
              <a:defRPr/>
            </a:pPr>
            <a:r>
              <a:rPr lang="en-US" altLang="zh-CN" sz="1800" dirty="0" err="1" smtClean="0">
                <a:solidFill>
                  <a:srgbClr val="0D0D0D"/>
                </a:solidFill>
                <a:latin typeface="+mn-lt"/>
                <a:ea typeface="宋体" pitchFamily="2" charset="-122"/>
                <a:cs typeface="Times" pitchFamily="18" charset="0"/>
              </a:rPr>
              <a:t>Dept</a:t>
            </a:r>
            <a:r>
              <a:rPr lang="en-US" altLang="zh-CN" sz="1800" dirty="0" smtClean="0">
                <a:solidFill>
                  <a:srgbClr val="0D0D0D"/>
                </a:solidFill>
                <a:latin typeface="+mn-lt"/>
                <a:ea typeface="宋体" pitchFamily="2" charset="-122"/>
                <a:cs typeface="Times" pitchFamily="18" charset="0"/>
              </a:rPr>
              <a:t> </a:t>
            </a:r>
            <a:r>
              <a:rPr lang="en-US" altLang="zh-CN" sz="1800" dirty="0">
                <a:solidFill>
                  <a:srgbClr val="0D0D0D"/>
                </a:solidFill>
                <a:latin typeface="+mn-lt"/>
                <a:ea typeface="宋体" pitchFamily="2" charset="-122"/>
                <a:cs typeface="Times" pitchFamily="18" charset="0"/>
              </a:rPr>
              <a:t>of Electrical and Computer </a:t>
            </a:r>
            <a:r>
              <a:rPr lang="en-US" altLang="zh-CN" sz="1800" dirty="0" smtClean="0">
                <a:solidFill>
                  <a:srgbClr val="0D0D0D"/>
                </a:solidFill>
                <a:latin typeface="+mn-lt"/>
                <a:ea typeface="宋体" pitchFamily="2" charset="-122"/>
                <a:cs typeface="Times" pitchFamily="18" charset="0"/>
              </a:rPr>
              <a:t>Engineering</a:t>
            </a:r>
            <a:endParaRPr lang="en-US" altLang="zh-CN" sz="1800" dirty="0">
              <a:solidFill>
                <a:srgbClr val="0D0D0D"/>
              </a:solidFill>
              <a:latin typeface="+mn-lt"/>
              <a:ea typeface="宋体" pitchFamily="2" charset="-122"/>
              <a:cs typeface="Times" pitchFamily="18" charset="0"/>
            </a:endParaRPr>
          </a:p>
          <a:p>
            <a:pPr algn="ctr">
              <a:defRPr/>
            </a:pPr>
            <a:r>
              <a:rPr lang="en-US" altLang="zh-CN" sz="1800" dirty="0">
                <a:solidFill>
                  <a:srgbClr val="0D0D0D"/>
                </a:solidFill>
                <a:latin typeface="+mn-lt"/>
                <a:ea typeface="宋体" pitchFamily="2" charset="-122"/>
                <a:cs typeface="Times" pitchFamily="18" charset="0"/>
              </a:rPr>
              <a:t>Carnegie Mellon University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2052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0" y="1601787"/>
            <a:ext cx="9144000" cy="190341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Structured Hough Voting for Vision-based Highway Border Detection</a:t>
            </a:r>
            <a:endParaRPr lang="en-US" sz="3400" i="1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296739" y="1694265"/>
            <a:ext cx="8235701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>
                <a:latin typeface="Arial" charset="0"/>
              </a:rPr>
              <a:t>A </a:t>
            </a:r>
            <a:r>
              <a:rPr lang="en-US" sz="1600" b="1" dirty="0">
                <a:latin typeface="Arial" charset="0"/>
              </a:rPr>
              <a:t>Conditional Random Field</a:t>
            </a:r>
            <a:r>
              <a:rPr lang="en-US" sz="1600" dirty="0">
                <a:latin typeface="Arial" charset="0"/>
              </a:rPr>
              <a:t> (</a:t>
            </a:r>
            <a:r>
              <a:rPr lang="en-US" sz="1600" b="1" dirty="0">
                <a:latin typeface="Arial" charset="0"/>
              </a:rPr>
              <a:t>CRF</a:t>
            </a:r>
            <a:r>
              <a:rPr lang="en-US" sz="1600" dirty="0">
                <a:latin typeface="Arial" charset="0"/>
              </a:rPr>
              <a:t>) discriminatively defines </a:t>
            </a:r>
            <a:r>
              <a:rPr lang="en-US" sz="1600" dirty="0" smtClean="0">
                <a:latin typeface="Arial" charset="0"/>
              </a:rPr>
              <a:t>a joint posterior probability which can be factorized into set of </a:t>
            </a:r>
            <a:r>
              <a:rPr lang="en-US" sz="1600" b="1" dirty="0" smtClean="0">
                <a:latin typeface="Arial" charset="0"/>
              </a:rPr>
              <a:t>potentials</a:t>
            </a:r>
            <a:r>
              <a:rPr lang="en-US" sz="1600" dirty="0" smtClean="0">
                <a:latin typeface="Arial" charset="0"/>
              </a:rPr>
              <a:t>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The </a:t>
            </a:r>
            <a:r>
              <a:rPr lang="en-US" sz="1600" dirty="0">
                <a:latin typeface="Arial" charset="0"/>
              </a:rPr>
              <a:t>potentials are functions </a:t>
            </a:r>
            <a:r>
              <a:rPr lang="en-US" sz="1600" dirty="0" smtClean="0">
                <a:latin typeface="Arial" charset="0"/>
              </a:rPr>
              <a:t>of </a:t>
            </a:r>
            <a:r>
              <a:rPr lang="en-US" sz="1600" b="1" dirty="0" smtClean="0">
                <a:cs typeface="Times" pitchFamily="18" charset="0"/>
              </a:rPr>
              <a:t>h</a:t>
            </a:r>
            <a:r>
              <a:rPr lang="en-US" sz="1600" i="1" baseline="-25000" dirty="0" smtClean="0">
                <a:cs typeface="Times" pitchFamily="18" charset="0"/>
              </a:rPr>
              <a:t>i</a:t>
            </a:r>
            <a:r>
              <a:rPr lang="en-US" sz="1600" dirty="0" smtClean="0">
                <a:latin typeface="Arial" charset="0"/>
              </a:rPr>
              <a:t> and </a:t>
            </a:r>
            <a:r>
              <a:rPr lang="en-US" sz="1600" b="1" dirty="0" smtClean="0">
                <a:cs typeface="Times" pitchFamily="18" charset="0"/>
              </a:rPr>
              <a:t>x</a:t>
            </a:r>
            <a:r>
              <a:rPr lang="en-US" sz="1600" i="1" baseline="-25000" dirty="0" smtClean="0">
                <a:cs typeface="Times" pitchFamily="18" charset="0"/>
              </a:rPr>
              <a:t>i</a:t>
            </a:r>
            <a:r>
              <a:rPr lang="en-US" sz="1600" dirty="0" smtClean="0">
                <a:latin typeface="Arial" charset="0"/>
              </a:rPr>
              <a:t>. They are modeled in such a way that a </a:t>
            </a:r>
            <a:r>
              <a:rPr lang="en-US" sz="1600" b="1" dirty="0" smtClean="0">
                <a:latin typeface="Arial" charset="0"/>
              </a:rPr>
              <a:t>larger value</a:t>
            </a:r>
            <a:r>
              <a:rPr lang="en-US" sz="1600" dirty="0" smtClean="0">
                <a:latin typeface="Arial" charset="0"/>
              </a:rPr>
              <a:t> generally indicates a </a:t>
            </a:r>
            <a:r>
              <a:rPr lang="en-US" sz="1600" b="1" dirty="0" smtClean="0">
                <a:latin typeface="Arial" charset="0"/>
              </a:rPr>
              <a:t>preferred </a:t>
            </a:r>
            <a:r>
              <a:rPr lang="en-US" sz="1600" dirty="0" smtClean="0">
                <a:latin typeface="Arial" charset="0"/>
              </a:rPr>
              <a:t>(</a:t>
            </a:r>
            <a:r>
              <a:rPr lang="en-US" sz="1600" b="1" dirty="0" smtClean="0">
                <a:latin typeface="Arial" charset="0"/>
              </a:rPr>
              <a:t>more likely</a:t>
            </a:r>
            <a:r>
              <a:rPr lang="en-US" sz="1600" dirty="0" smtClean="0">
                <a:latin typeface="Arial" charset="0"/>
              </a:rPr>
              <a:t>)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state of </a:t>
            </a:r>
            <a:r>
              <a:rPr lang="en-US" sz="1600" b="1" dirty="0" smtClean="0">
                <a:latin typeface="Arial" charset="0"/>
              </a:rPr>
              <a:t>h</a:t>
            </a:r>
            <a:r>
              <a:rPr lang="en-US" sz="1600" i="1" baseline="-25000" dirty="0" smtClean="0">
                <a:latin typeface="Arial" charset="0"/>
              </a:rPr>
              <a:t>i</a:t>
            </a:r>
            <a:r>
              <a:rPr lang="en-US" sz="1600" dirty="0" smtClean="0">
                <a:latin typeface="Arial" charset="0"/>
              </a:rPr>
              <a:t>.</a:t>
            </a:r>
            <a:endParaRPr lang="en-US" sz="1600" b="1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 smtClean="0">
                <a:latin typeface="Arial" charset="0"/>
              </a:rPr>
              <a:t>Inference:</a:t>
            </a:r>
            <a:r>
              <a:rPr lang="en-US" sz="1600" dirty="0" smtClean="0">
                <a:latin typeface="Arial" charset="0"/>
              </a:rPr>
              <a:t> Find the best hypothesis configuration </a:t>
            </a:r>
            <a:r>
              <a:rPr lang="en-US" sz="1600" b="1" dirty="0" smtClean="0">
                <a:cs typeface="Times" pitchFamily="18" charset="0"/>
              </a:rPr>
              <a:t>H</a:t>
            </a:r>
            <a:r>
              <a:rPr lang="en-US" sz="1600" dirty="0" smtClean="0">
                <a:latin typeface="Arial" charset="0"/>
              </a:rPr>
              <a:t>* that maximizes the probability: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6980298" y="2455312"/>
            <a:ext cx="404814" cy="508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32" name="矩形 131"/>
          <p:cNvSpPr/>
          <p:nvPr/>
        </p:nvSpPr>
        <p:spPr bwMode="auto">
          <a:xfrm>
            <a:off x="6166262" y="2526364"/>
            <a:ext cx="1280160" cy="376926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6240787" y="2505751"/>
            <a:ext cx="2537641" cy="1466174"/>
            <a:chOff x="6240787" y="2505751"/>
            <a:chExt cx="2537641" cy="1466174"/>
          </a:xfrm>
        </p:grpSpPr>
        <p:sp>
          <p:nvSpPr>
            <p:cNvPr id="2" name="椭圆 1"/>
            <p:cNvSpPr/>
            <p:nvPr/>
          </p:nvSpPr>
          <p:spPr bwMode="auto">
            <a:xfrm>
              <a:off x="6240787" y="2526364"/>
              <a:ext cx="366841" cy="366841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h</a:t>
              </a:r>
              <a:r>
                <a:rPr lang="en-US" sz="1400" b="1" baseline="-25000" dirty="0" smtClean="0"/>
                <a:t>1</a:t>
              </a:r>
              <a:endParaRPr lang="en-US" sz="1400" b="1" baseline="-25000" dirty="0"/>
            </a:p>
          </p:txBody>
        </p:sp>
        <p:sp>
          <p:nvSpPr>
            <p:cNvPr id="6" name="椭圆 5"/>
            <p:cNvSpPr/>
            <p:nvPr/>
          </p:nvSpPr>
          <p:spPr bwMode="auto">
            <a:xfrm>
              <a:off x="6240787" y="3605084"/>
              <a:ext cx="366841" cy="3668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x</a:t>
              </a:r>
              <a:r>
                <a:rPr lang="en-US" sz="1400" b="1" baseline="-25000" dirty="0" smtClean="0"/>
                <a:t>1</a:t>
              </a:r>
              <a:endParaRPr lang="en-US" sz="1400" b="1" baseline="-25000" dirty="0"/>
            </a:p>
          </p:txBody>
        </p:sp>
        <p:sp>
          <p:nvSpPr>
            <p:cNvPr id="7" name="椭圆 6"/>
            <p:cNvSpPr/>
            <p:nvPr/>
          </p:nvSpPr>
          <p:spPr bwMode="auto">
            <a:xfrm>
              <a:off x="6997381" y="2526364"/>
              <a:ext cx="366841" cy="366841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h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8" name="椭圆 7"/>
            <p:cNvSpPr/>
            <p:nvPr/>
          </p:nvSpPr>
          <p:spPr bwMode="auto">
            <a:xfrm>
              <a:off x="8411587" y="2526364"/>
              <a:ext cx="366841" cy="366841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err="1" smtClean="0"/>
                <a:t>h</a:t>
              </a:r>
              <a:r>
                <a:rPr lang="en-US" sz="1400" b="1" baseline="-25000" dirty="0" err="1" smtClean="0"/>
                <a:t>N</a:t>
              </a:r>
              <a:endParaRPr lang="en-US" sz="1400" b="1" baseline="-25000" dirty="0"/>
            </a:p>
          </p:txBody>
        </p:sp>
        <p:cxnSp>
          <p:nvCxnSpPr>
            <p:cNvPr id="4" name="直接连接符 3"/>
            <p:cNvCxnSpPr>
              <a:stCxn id="2" idx="4"/>
              <a:endCxn id="6" idx="0"/>
            </p:cNvCxnSpPr>
            <p:nvPr/>
          </p:nvCxnSpPr>
          <p:spPr bwMode="auto">
            <a:xfrm>
              <a:off x="6424208" y="2893205"/>
              <a:ext cx="0" cy="71187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接连接符 10"/>
            <p:cNvCxnSpPr>
              <a:stCxn id="7" idx="4"/>
              <a:endCxn id="38" idx="0"/>
            </p:cNvCxnSpPr>
            <p:nvPr/>
          </p:nvCxnSpPr>
          <p:spPr bwMode="auto">
            <a:xfrm flipH="1">
              <a:off x="7180801" y="2893205"/>
              <a:ext cx="1" cy="71187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直接连接符 13"/>
            <p:cNvCxnSpPr>
              <a:stCxn id="8" idx="4"/>
              <a:endCxn id="39" idx="0"/>
            </p:cNvCxnSpPr>
            <p:nvPr/>
          </p:nvCxnSpPr>
          <p:spPr bwMode="auto">
            <a:xfrm flipH="1">
              <a:off x="8595007" y="2893205"/>
              <a:ext cx="1" cy="71187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接连接符 16"/>
            <p:cNvCxnSpPr>
              <a:stCxn id="2" idx="6"/>
              <a:endCxn id="7" idx="2"/>
            </p:cNvCxnSpPr>
            <p:nvPr/>
          </p:nvCxnSpPr>
          <p:spPr bwMode="auto">
            <a:xfrm>
              <a:off x="6607628" y="2709785"/>
              <a:ext cx="389753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接连接符 19"/>
            <p:cNvCxnSpPr>
              <a:stCxn id="7" idx="6"/>
            </p:cNvCxnSpPr>
            <p:nvPr/>
          </p:nvCxnSpPr>
          <p:spPr bwMode="auto">
            <a:xfrm>
              <a:off x="7364222" y="2709785"/>
              <a:ext cx="39319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直接连接符 23"/>
            <p:cNvCxnSpPr>
              <a:stCxn id="8" idx="2"/>
            </p:cNvCxnSpPr>
            <p:nvPr/>
          </p:nvCxnSpPr>
          <p:spPr bwMode="auto">
            <a:xfrm flipH="1">
              <a:off x="8033517" y="2709785"/>
              <a:ext cx="39319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7688605" y="2505751"/>
              <a:ext cx="40352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 smtClean="0"/>
                <a:t>…</a:t>
              </a:r>
              <a:endParaRPr lang="en-US" sz="1400" b="1" dirty="0"/>
            </a:p>
          </p:txBody>
        </p:sp>
        <p:sp>
          <p:nvSpPr>
            <p:cNvPr id="38" name="椭圆 37"/>
            <p:cNvSpPr/>
            <p:nvPr/>
          </p:nvSpPr>
          <p:spPr bwMode="auto">
            <a:xfrm>
              <a:off x="6997380" y="3605083"/>
              <a:ext cx="366841" cy="3668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x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8411586" y="3605082"/>
              <a:ext cx="366841" cy="3668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err="1" smtClean="0"/>
                <a:t>x</a:t>
              </a:r>
              <a:r>
                <a:rPr lang="en-US" sz="1400" b="1" baseline="-25000" dirty="0" err="1" smtClean="0"/>
                <a:t>N</a:t>
              </a:r>
              <a:endParaRPr lang="en-US" sz="1400" b="1" baseline="-25000" dirty="0"/>
            </a:p>
          </p:txBody>
        </p:sp>
      </p:grpSp>
      <p:sp>
        <p:nvSpPr>
          <p:cNvPr id="30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10</a:t>
            </a:fld>
            <a:endParaRPr lang="en-US" sz="1400" smtClean="0"/>
          </a:p>
        </p:txBody>
      </p:sp>
      <p:sp>
        <p:nvSpPr>
          <p:cNvPr id="31" name="矩形 30"/>
          <p:cNvSpPr/>
          <p:nvPr/>
        </p:nvSpPr>
        <p:spPr bwMode="auto">
          <a:xfrm>
            <a:off x="6226564" y="2460759"/>
            <a:ext cx="404814" cy="508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32" name="矩形 31"/>
          <p:cNvSpPr/>
          <p:nvPr/>
        </p:nvSpPr>
        <p:spPr bwMode="auto">
          <a:xfrm>
            <a:off x="8396286" y="2455312"/>
            <a:ext cx="404814" cy="508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95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Modeling Inter-Frame Info with CRF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0363"/>
            <a:ext cx="5563573" cy="66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2636596" y="2362200"/>
            <a:ext cx="1306973" cy="767059"/>
            <a:chOff x="2407996" y="2023801"/>
            <a:chExt cx="1306973" cy="767059"/>
          </a:xfrm>
        </p:grpSpPr>
        <p:sp>
          <p:nvSpPr>
            <p:cNvPr id="3" name="矩形 2"/>
            <p:cNvSpPr/>
            <p:nvPr/>
          </p:nvSpPr>
          <p:spPr bwMode="auto">
            <a:xfrm>
              <a:off x="2495549" y="2315988"/>
              <a:ext cx="1131869" cy="47487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07996" y="2023801"/>
              <a:ext cx="1306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Unary Potential</a:t>
              </a:r>
              <a:endParaRPr lang="en-US" sz="1200" b="1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62423" y="2362201"/>
            <a:ext cx="1677373" cy="767058"/>
            <a:chOff x="3933823" y="2023802"/>
            <a:chExt cx="1677373" cy="767058"/>
          </a:xfrm>
        </p:grpSpPr>
        <p:sp>
          <p:nvSpPr>
            <p:cNvPr id="128" name="矩形 127"/>
            <p:cNvSpPr/>
            <p:nvPr/>
          </p:nvSpPr>
          <p:spPr bwMode="auto">
            <a:xfrm>
              <a:off x="3933823" y="2315987"/>
              <a:ext cx="1677373" cy="474873"/>
            </a:xfrm>
            <a:prstGeom prst="rect">
              <a:avLst/>
            </a:prstGeom>
            <a:noFill/>
            <a:ln w="25400" cap="flat" cmpd="sng" algn="ctr">
              <a:solidFill>
                <a:schemeClr val="accent6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003838" y="2023802"/>
              <a:ext cx="15373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Pairwise Potential</a:t>
              </a:r>
              <a:endParaRPr lang="en-US" sz="1200" b="1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" y="3350040"/>
            <a:ext cx="4785360" cy="61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46" y="5486400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2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512763" y="1552575"/>
            <a:ext cx="82357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sz="1600" b="1" dirty="0" smtClean="0">
                <a:latin typeface="Arial" charset="0"/>
              </a:rPr>
              <a:t>Issues applying conventional CRF on our problem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 smtClean="0">
                <a:latin typeface="Arial" charset="0"/>
              </a:rPr>
              <a:t>Issue </a:t>
            </a:r>
            <a:r>
              <a:rPr lang="en-US" sz="1600" b="1" dirty="0">
                <a:latin typeface="Arial" charset="0"/>
              </a:rPr>
              <a:t>1: </a:t>
            </a:r>
            <a:r>
              <a:rPr lang="en-US" sz="1600" dirty="0">
                <a:latin typeface="Arial" charset="0"/>
              </a:rPr>
              <a:t>The inter-frame </a:t>
            </a:r>
            <a:r>
              <a:rPr lang="en-US" sz="1600" dirty="0" smtClean="0">
                <a:latin typeface="Arial" charset="0"/>
              </a:rPr>
              <a:t>smoothness may </a:t>
            </a:r>
            <a:r>
              <a:rPr lang="en-US" sz="1600" dirty="0">
                <a:latin typeface="Arial" charset="0"/>
              </a:rPr>
              <a:t>not always hold true since b</a:t>
            </a:r>
            <a:r>
              <a:rPr lang="en-US" sz="1600" dirty="0" smtClean="0">
                <a:latin typeface="Arial" charset="0"/>
              </a:rPr>
              <a:t>orders </a:t>
            </a:r>
            <a:r>
              <a:rPr lang="en-US" sz="1600" dirty="0">
                <a:latin typeface="Arial" charset="0"/>
              </a:rPr>
              <a:t>and lane markers may suddenly </a:t>
            </a:r>
            <a:r>
              <a:rPr lang="en-US" sz="1600" dirty="0" smtClean="0">
                <a:latin typeface="Arial" charset="0"/>
              </a:rPr>
              <a:t>“jump” </a:t>
            </a:r>
            <a:r>
              <a:rPr lang="en-US" sz="1600" dirty="0">
                <a:latin typeface="Arial" charset="0"/>
              </a:rPr>
              <a:t>due to changing</a:t>
            </a:r>
            <a:r>
              <a:rPr lang="en-US" sz="1600" dirty="0" smtClean="0">
                <a:latin typeface="Arial" charset="0"/>
              </a:rPr>
              <a:t>, merging </a:t>
            </a:r>
            <a:r>
              <a:rPr lang="en-US" sz="1600" dirty="0">
                <a:latin typeface="Arial" charset="0"/>
              </a:rPr>
              <a:t>and exits of </a:t>
            </a:r>
            <a:r>
              <a:rPr lang="en-US" sz="1600" dirty="0" smtClean="0">
                <a:latin typeface="Arial" charset="0"/>
              </a:rPr>
              <a:t>lanes.</a:t>
            </a:r>
            <a:endParaRPr lang="en-US" sz="1600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 smtClean="0">
                <a:latin typeface="Arial" charset="0"/>
              </a:rPr>
              <a:t>Issue 2: </a:t>
            </a:r>
            <a:r>
              <a:rPr lang="en-US" sz="1600" dirty="0" smtClean="0">
                <a:latin typeface="Arial" charset="0"/>
              </a:rPr>
              <a:t>Failures </a:t>
            </a:r>
            <a:r>
              <a:rPr lang="en-US" sz="1600" dirty="0">
                <a:latin typeface="Arial" charset="0"/>
              </a:rPr>
              <a:t>of border/lane marker detectors may return very few or even </a:t>
            </a:r>
            <a:r>
              <a:rPr lang="en-US" sz="1600" dirty="0" smtClean="0">
                <a:latin typeface="Arial" charset="0"/>
              </a:rPr>
              <a:t>false scanning </a:t>
            </a:r>
            <a:r>
              <a:rPr lang="en-US" sz="1600" dirty="0">
                <a:latin typeface="Arial" charset="0"/>
              </a:rPr>
              <a:t>window voting </a:t>
            </a:r>
            <a:r>
              <a:rPr lang="en-US" sz="1600" dirty="0" smtClean="0">
                <a:latin typeface="Arial" charset="0"/>
              </a:rPr>
              <a:t>points.</a:t>
            </a:r>
            <a:endParaRPr lang="en-US" sz="1600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>
                <a:latin typeface="Arial" charset="0"/>
              </a:rPr>
              <a:t>Issue 3: </a:t>
            </a:r>
            <a:r>
              <a:rPr lang="en-US" sz="1600" dirty="0">
                <a:latin typeface="Arial" charset="0"/>
              </a:rPr>
              <a:t>Conventional CRF </a:t>
            </a:r>
            <a:r>
              <a:rPr lang="en-US" sz="1600" dirty="0" smtClean="0">
                <a:latin typeface="Arial" charset="0"/>
              </a:rPr>
              <a:t>does </a:t>
            </a:r>
            <a:r>
              <a:rPr lang="en-US" sz="1600" dirty="0">
                <a:latin typeface="Arial" charset="0"/>
              </a:rPr>
              <a:t>not </a:t>
            </a:r>
            <a:r>
              <a:rPr lang="en-US" sz="1600" dirty="0" smtClean="0">
                <a:latin typeface="Arial" charset="0"/>
              </a:rPr>
              <a:t>consider the intra-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frame geometric constraints </a:t>
            </a:r>
            <a:r>
              <a:rPr lang="en-US" sz="1600" dirty="0">
                <a:latin typeface="Arial" charset="0"/>
              </a:rPr>
              <a:t>between </a:t>
            </a:r>
            <a:r>
              <a:rPr lang="en-US" sz="1600" dirty="0" smtClean="0">
                <a:latin typeface="Arial" charset="0"/>
              </a:rPr>
              <a:t>border and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lane marker.</a:t>
            </a:r>
            <a:endParaRPr lang="en-US" sz="1600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sz="1600" b="1" dirty="0" smtClean="0">
                <a:latin typeface="Arial" charset="0"/>
              </a:rPr>
              <a:t>Proposed improvements</a:t>
            </a: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Besides scanning window voting points, introduce gradient voting points.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Multiple candidate hypotheses generation (Proposals with diversity).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A coupled CRF model between border and lane marker hypotheses.</a:t>
            </a:r>
          </a:p>
        </p:txBody>
      </p:sp>
      <p:pic>
        <p:nvPicPr>
          <p:cNvPr id="5" name="Picture 3" descr="C:\Users\Chrisding\CMU\Project\GM\Code_Shoulder_Detection\Result\Border_Detection\Final\0091_SVM_Text_HO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20" y="2995553"/>
            <a:ext cx="2194830" cy="17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11</a:t>
            </a:fld>
            <a:endParaRPr lang="en-US" sz="140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95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Structured Hough Voting: Motivation</a:t>
            </a:r>
            <a:endParaRPr lang="en-US" altLang="ko-KR" sz="3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088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7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103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Structured Hough Voting: Notation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10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12</a:t>
            </a:fld>
            <a:endParaRPr lang="en-US" sz="140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2362200"/>
            <a:ext cx="6276975" cy="15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Structured Hough Voting: Model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388557" y="1724377"/>
            <a:ext cx="8454061" cy="4152895"/>
            <a:chOff x="84136" y="1412776"/>
            <a:chExt cx="9002838" cy="4422471"/>
          </a:xfrm>
        </p:grpSpPr>
        <p:cxnSp>
          <p:nvCxnSpPr>
            <p:cNvPr id="18" name="直接箭头连接符 17"/>
            <p:cNvCxnSpPr>
              <a:stCxn id="33" idx="0"/>
              <a:endCxn id="11" idx="4"/>
            </p:cNvCxnSpPr>
            <p:nvPr/>
          </p:nvCxnSpPr>
          <p:spPr>
            <a:xfrm flipV="1">
              <a:off x="4468297" y="2536320"/>
              <a:ext cx="0" cy="1719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>
              <a:stCxn id="71" idx="0"/>
              <a:endCxn id="53" idx="4"/>
            </p:cNvCxnSpPr>
            <p:nvPr/>
          </p:nvCxnSpPr>
          <p:spPr>
            <a:xfrm flipV="1">
              <a:off x="8114227" y="2537566"/>
              <a:ext cx="0" cy="1719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05" name="组合 29704"/>
            <p:cNvGrpSpPr/>
            <p:nvPr/>
          </p:nvGrpSpPr>
          <p:grpSpPr>
            <a:xfrm>
              <a:off x="347206" y="2008934"/>
              <a:ext cx="756382" cy="1052280"/>
              <a:chOff x="347206" y="2008934"/>
              <a:chExt cx="756382" cy="1052280"/>
            </a:xfrm>
          </p:grpSpPr>
          <p:cxnSp>
            <p:nvCxnSpPr>
              <p:cNvPr id="20" name="直接箭头连接符 19"/>
              <p:cNvCxnSpPr>
                <a:stCxn id="21" idx="0"/>
                <a:endCxn id="19" idx="3"/>
              </p:cNvCxnSpPr>
              <p:nvPr/>
            </p:nvCxnSpPr>
            <p:spPr>
              <a:xfrm flipV="1">
                <a:off x="347206" y="2458023"/>
                <a:ext cx="307293" cy="6031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组合 110"/>
              <p:cNvGrpSpPr/>
              <p:nvPr/>
            </p:nvGrpSpPr>
            <p:grpSpPr>
              <a:xfrm>
                <a:off x="577448" y="2008934"/>
                <a:ext cx="526140" cy="526140"/>
                <a:chOff x="577448" y="2008934"/>
                <a:chExt cx="526140" cy="526140"/>
              </a:xfrm>
            </p:grpSpPr>
            <p:sp>
              <p:nvSpPr>
                <p:cNvPr id="19" name="椭圆 18"/>
                <p:cNvSpPr/>
                <p:nvPr/>
              </p:nvSpPr>
              <p:spPr>
                <a:xfrm>
                  <a:off x="577448" y="2008934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82" name="Picture 8" descr="http://latex.codecogs.com/gif.latex?%5Cdpi%7B300%7D%20%5Cmathbf%7Bh%7D_%7Bbd%2C1%7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5832" y="2169742"/>
                  <a:ext cx="373666" cy="210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10" name="组合 109"/>
            <p:cNvGrpSpPr/>
            <p:nvPr/>
          </p:nvGrpSpPr>
          <p:grpSpPr>
            <a:xfrm>
              <a:off x="84136" y="3061214"/>
              <a:ext cx="526140" cy="526140"/>
              <a:chOff x="84136" y="3061214"/>
              <a:chExt cx="526140" cy="526140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84136" y="3061214"/>
                <a:ext cx="526140" cy="5261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85" name="Picture 14" descr="http://latex.codecogs.com/gif.latex?%5Cdpi%7B300%7D%20%5Cmathbf%7Bx%7D_%7Bbd%2C1%7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435" y="3265922"/>
                <a:ext cx="439725" cy="196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7" name="组合 116"/>
            <p:cNvGrpSpPr/>
            <p:nvPr/>
          </p:nvGrpSpPr>
          <p:grpSpPr>
            <a:xfrm>
              <a:off x="2392129" y="3061909"/>
              <a:ext cx="526140" cy="526140"/>
              <a:chOff x="2392129" y="3061909"/>
              <a:chExt cx="526140" cy="526140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2392129" y="3061909"/>
                <a:ext cx="526140" cy="5261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86" name="Picture 51" descr="http://latex.codecogs.com/gif.latex?%5Cdpi%7B300%7D%20%5Cmathbf%7Bx%7D_%7B2%7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2300" y="3250216"/>
                <a:ext cx="218603" cy="147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715" name="组合 29714"/>
            <p:cNvGrpSpPr/>
            <p:nvPr/>
          </p:nvGrpSpPr>
          <p:grpSpPr>
            <a:xfrm>
              <a:off x="2841217" y="1507962"/>
              <a:ext cx="579062" cy="1630998"/>
              <a:chOff x="2841217" y="1507962"/>
              <a:chExt cx="579062" cy="1630998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2894139" y="1507962"/>
                <a:ext cx="526140" cy="526140"/>
                <a:chOff x="2894139" y="1507962"/>
                <a:chExt cx="526140" cy="526140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2894139" y="1507962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90" name="Picture 55" descr="http://latex.codecogs.com/gif.latex?%5Cdpi%7B300%7D%20%5Cmathbf%7B%5Chat%7Bh%7D%7D_%7Bbd1%2C2%7D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3576" y="1651774"/>
                  <a:ext cx="407787" cy="238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5" name="直接箭头连接符 4"/>
              <p:cNvCxnSpPr>
                <a:stCxn id="9" idx="4"/>
                <a:endCxn id="13" idx="7"/>
              </p:cNvCxnSpPr>
              <p:nvPr/>
            </p:nvCxnSpPr>
            <p:spPr>
              <a:xfrm flipH="1">
                <a:off x="2841217" y="2034102"/>
                <a:ext cx="315992" cy="11048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13" name="组合 29712"/>
            <p:cNvGrpSpPr/>
            <p:nvPr/>
          </p:nvGrpSpPr>
          <p:grpSpPr>
            <a:xfrm>
              <a:off x="1026536" y="2458023"/>
              <a:ext cx="1442644" cy="680937"/>
              <a:chOff x="1026536" y="2458023"/>
              <a:chExt cx="1442644" cy="680937"/>
            </a:xfrm>
          </p:grpSpPr>
          <p:cxnSp>
            <p:nvCxnSpPr>
              <p:cNvPr id="23" name="直接箭头连接符 22"/>
              <p:cNvCxnSpPr>
                <a:stCxn id="19" idx="5"/>
                <a:endCxn id="10" idx="2"/>
              </p:cNvCxnSpPr>
              <p:nvPr/>
            </p:nvCxnSpPr>
            <p:spPr>
              <a:xfrm>
                <a:off x="1026536" y="2458023"/>
                <a:ext cx="863582" cy="3163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组合 113"/>
              <p:cNvGrpSpPr/>
              <p:nvPr/>
            </p:nvGrpSpPr>
            <p:grpSpPr>
              <a:xfrm>
                <a:off x="1890118" y="2511297"/>
                <a:ext cx="526140" cy="526140"/>
                <a:chOff x="1890118" y="2511297"/>
                <a:chExt cx="526140" cy="526140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1890118" y="2511297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02" name="Picture 59" descr="http://latex.codecogs.com/gif.latex?%5Cdpi%7B300%7D%20%5Cmathbf%7B%5Chat%7Bh%7D%7D_%7Bbd3%2C2%7D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49295" y="2655108"/>
                  <a:ext cx="407787" cy="238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7" name="直接箭头连接符 6"/>
              <p:cNvCxnSpPr>
                <a:stCxn id="10" idx="5"/>
                <a:endCxn id="13" idx="1"/>
              </p:cNvCxnSpPr>
              <p:nvPr/>
            </p:nvCxnSpPr>
            <p:spPr>
              <a:xfrm>
                <a:off x="2339207" y="2960385"/>
                <a:ext cx="129973" cy="1785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14" name="组合 29713"/>
            <p:cNvGrpSpPr/>
            <p:nvPr/>
          </p:nvGrpSpPr>
          <p:grpSpPr>
            <a:xfrm>
              <a:off x="1103588" y="2009629"/>
              <a:ext cx="1814681" cy="1052280"/>
              <a:chOff x="1103588" y="2009629"/>
              <a:chExt cx="1814681" cy="1052280"/>
            </a:xfrm>
          </p:grpSpPr>
          <p:cxnSp>
            <p:nvCxnSpPr>
              <p:cNvPr id="22" name="直接箭头连接符 21"/>
              <p:cNvCxnSpPr>
                <a:stCxn id="19" idx="6"/>
                <a:endCxn id="6" idx="2"/>
              </p:cNvCxnSpPr>
              <p:nvPr/>
            </p:nvCxnSpPr>
            <p:spPr>
              <a:xfrm>
                <a:off x="1103588" y="2272004"/>
                <a:ext cx="1288541" cy="6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组合 114"/>
              <p:cNvGrpSpPr/>
              <p:nvPr/>
            </p:nvGrpSpPr>
            <p:grpSpPr>
              <a:xfrm>
                <a:off x="2392129" y="2009629"/>
                <a:ext cx="526140" cy="526140"/>
                <a:chOff x="2392129" y="2009629"/>
                <a:chExt cx="526140" cy="526140"/>
              </a:xfrm>
            </p:grpSpPr>
            <p:sp>
              <p:nvSpPr>
                <p:cNvPr id="6" name="椭圆 5"/>
                <p:cNvSpPr/>
                <p:nvPr/>
              </p:nvSpPr>
              <p:spPr>
                <a:xfrm>
                  <a:off x="2392129" y="2009629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01" name="Picture 57" descr="http://latex.codecogs.com/gif.latex?%5Cdpi%7B300%7D%20%5Cmathbf%7B%5Chat%7Bh%7D%7D_%7Bbd2%2C2%7D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1305" y="2152746"/>
                  <a:ext cx="407787" cy="238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8" name="直接箭头连接符 7"/>
              <p:cNvCxnSpPr>
                <a:stCxn id="13" idx="0"/>
                <a:endCxn id="6" idx="4"/>
              </p:cNvCxnSpPr>
              <p:nvPr/>
            </p:nvCxnSpPr>
            <p:spPr>
              <a:xfrm flipV="1">
                <a:off x="2655199" y="2535769"/>
                <a:ext cx="0" cy="5261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12" name="组合 29711"/>
            <p:cNvGrpSpPr/>
            <p:nvPr/>
          </p:nvGrpSpPr>
          <p:grpSpPr>
            <a:xfrm>
              <a:off x="2131595" y="1412776"/>
              <a:ext cx="2599773" cy="1912203"/>
              <a:chOff x="2131595" y="1412776"/>
              <a:chExt cx="2599773" cy="1912203"/>
            </a:xfrm>
          </p:grpSpPr>
          <p:cxnSp>
            <p:nvCxnSpPr>
              <p:cNvPr id="14" name="直接箭头连接符 13"/>
              <p:cNvCxnSpPr>
                <a:stCxn id="11" idx="4"/>
                <a:endCxn id="13" idx="6"/>
              </p:cNvCxnSpPr>
              <p:nvPr/>
            </p:nvCxnSpPr>
            <p:spPr>
              <a:xfrm flipH="1">
                <a:off x="2918268" y="2536320"/>
                <a:ext cx="1550029" cy="78865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/>
              <p:cNvCxnSpPr>
                <a:stCxn id="9" idx="6"/>
                <a:endCxn id="11" idx="1"/>
              </p:cNvCxnSpPr>
              <p:nvPr/>
            </p:nvCxnSpPr>
            <p:spPr>
              <a:xfrm>
                <a:off x="3420279" y="1771032"/>
                <a:ext cx="862000" cy="3161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>
                <a:stCxn id="6" idx="6"/>
                <a:endCxn id="11" idx="2"/>
              </p:cNvCxnSpPr>
              <p:nvPr/>
            </p:nvCxnSpPr>
            <p:spPr>
              <a:xfrm>
                <a:off x="2918268" y="2272699"/>
                <a:ext cx="1286959" cy="5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>
                <a:stCxn id="10" idx="6"/>
                <a:endCxn id="11" idx="3"/>
              </p:cNvCxnSpPr>
              <p:nvPr/>
            </p:nvCxnSpPr>
            <p:spPr>
              <a:xfrm flipV="1">
                <a:off x="2416258" y="2459269"/>
                <a:ext cx="1866021" cy="3150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>
                <a:stCxn id="6" idx="7"/>
                <a:endCxn id="9" idx="3"/>
              </p:cNvCxnSpPr>
              <p:nvPr/>
            </p:nvCxnSpPr>
            <p:spPr>
              <a:xfrm flipV="1">
                <a:off x="2841217" y="1957051"/>
                <a:ext cx="129973" cy="1296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>
                <a:stCxn id="10" idx="7"/>
                <a:endCxn id="6" idx="3"/>
              </p:cNvCxnSpPr>
              <p:nvPr/>
            </p:nvCxnSpPr>
            <p:spPr>
              <a:xfrm flipV="1">
                <a:off x="2339207" y="2458718"/>
                <a:ext cx="129973" cy="1296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任意多边形 25"/>
              <p:cNvSpPr/>
              <p:nvPr/>
            </p:nvSpPr>
            <p:spPr>
              <a:xfrm>
                <a:off x="2131595" y="1412776"/>
                <a:ext cx="1019651" cy="1099882"/>
              </a:xfrm>
              <a:custGeom>
                <a:avLst/>
                <a:gdLst>
                  <a:gd name="connsiteX0" fmla="*/ 1329070 w 1329070"/>
                  <a:gd name="connsiteY0" fmla="*/ 125843 h 1433648"/>
                  <a:gd name="connsiteX1" fmla="*/ 669851 w 1329070"/>
                  <a:gd name="connsiteY1" fmla="*/ 125843 h 1433648"/>
                  <a:gd name="connsiteX2" fmla="*/ 0 w 1329070"/>
                  <a:gd name="connsiteY2" fmla="*/ 1433648 h 143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9070" h="1433648">
                    <a:moveTo>
                      <a:pt x="1329070" y="125843"/>
                    </a:moveTo>
                    <a:cubicBezTo>
                      <a:pt x="1110216" y="16859"/>
                      <a:pt x="891363" y="-92124"/>
                      <a:pt x="669851" y="125843"/>
                    </a:cubicBezTo>
                    <a:cubicBezTo>
                      <a:pt x="448339" y="343810"/>
                      <a:pt x="115186" y="1183783"/>
                      <a:pt x="0" y="1433648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3" name="组合 122"/>
              <p:cNvGrpSpPr/>
              <p:nvPr/>
            </p:nvGrpSpPr>
            <p:grpSpPr>
              <a:xfrm>
                <a:off x="4205228" y="2010180"/>
                <a:ext cx="526140" cy="526140"/>
                <a:chOff x="4205228" y="2010180"/>
                <a:chExt cx="526140" cy="526140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4205228" y="2010180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04" name="Picture 79" descr="http://latex.codecogs.com/gif.latex?%5Cdpi%7B300%7D%20%5Cmathbf%7Bh%7D_%7Bbd%2C2%7D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79317" y="2168022"/>
                  <a:ext cx="377961" cy="210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9716" name="组合 29715"/>
            <p:cNvGrpSpPr/>
            <p:nvPr/>
          </p:nvGrpSpPr>
          <p:grpSpPr>
            <a:xfrm>
              <a:off x="4654316" y="1414022"/>
              <a:ext cx="4432658" cy="2175273"/>
              <a:chOff x="4654316" y="1414022"/>
              <a:chExt cx="4432658" cy="2175273"/>
            </a:xfrm>
          </p:grpSpPr>
          <p:cxnSp>
            <p:nvCxnSpPr>
              <p:cNvPr id="47" name="直接箭头连接符 46"/>
              <p:cNvCxnSpPr>
                <a:stCxn id="51" idx="4"/>
                <a:endCxn id="54" idx="7"/>
              </p:cNvCxnSpPr>
              <p:nvPr/>
            </p:nvCxnSpPr>
            <p:spPr>
              <a:xfrm flipH="1">
                <a:off x="6487146" y="2035348"/>
                <a:ext cx="315992" cy="11048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>
                <a:stCxn id="52" idx="5"/>
                <a:endCxn id="54" idx="1"/>
              </p:cNvCxnSpPr>
              <p:nvPr/>
            </p:nvCxnSpPr>
            <p:spPr>
              <a:xfrm>
                <a:off x="5985136" y="2961631"/>
                <a:ext cx="129973" cy="1785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/>
              <p:cNvCxnSpPr>
                <a:stCxn id="54" idx="0"/>
                <a:endCxn id="48" idx="4"/>
              </p:cNvCxnSpPr>
              <p:nvPr/>
            </p:nvCxnSpPr>
            <p:spPr>
              <a:xfrm flipV="1">
                <a:off x="6301128" y="2537015"/>
                <a:ext cx="0" cy="5261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>
                <a:stCxn id="53" idx="4"/>
                <a:endCxn id="54" idx="6"/>
              </p:cNvCxnSpPr>
              <p:nvPr/>
            </p:nvCxnSpPr>
            <p:spPr>
              <a:xfrm flipH="1">
                <a:off x="6564198" y="2537566"/>
                <a:ext cx="1550029" cy="78865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>
                <a:stCxn id="51" idx="6"/>
                <a:endCxn id="53" idx="1"/>
              </p:cNvCxnSpPr>
              <p:nvPr/>
            </p:nvCxnSpPr>
            <p:spPr>
              <a:xfrm>
                <a:off x="7066208" y="1772278"/>
                <a:ext cx="862000" cy="3161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/>
              <p:cNvCxnSpPr>
                <a:stCxn id="48" idx="6"/>
                <a:endCxn id="53" idx="2"/>
              </p:cNvCxnSpPr>
              <p:nvPr/>
            </p:nvCxnSpPr>
            <p:spPr>
              <a:xfrm>
                <a:off x="6564198" y="2273945"/>
                <a:ext cx="1286959" cy="5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/>
              <p:cNvCxnSpPr>
                <a:stCxn id="52" idx="6"/>
                <a:endCxn id="53" idx="3"/>
              </p:cNvCxnSpPr>
              <p:nvPr/>
            </p:nvCxnSpPr>
            <p:spPr>
              <a:xfrm flipV="1">
                <a:off x="6062188" y="2460515"/>
                <a:ext cx="1866021" cy="3150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/>
              <p:cNvCxnSpPr>
                <a:stCxn id="11" idx="6"/>
                <a:endCxn id="48" idx="2"/>
              </p:cNvCxnSpPr>
              <p:nvPr/>
            </p:nvCxnSpPr>
            <p:spPr>
              <a:xfrm>
                <a:off x="4731367" y="2273250"/>
                <a:ext cx="1306690" cy="6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/>
              <p:cNvCxnSpPr>
                <a:stCxn id="11" idx="5"/>
                <a:endCxn id="52" idx="2"/>
              </p:cNvCxnSpPr>
              <p:nvPr/>
            </p:nvCxnSpPr>
            <p:spPr>
              <a:xfrm>
                <a:off x="4654316" y="2459269"/>
                <a:ext cx="881732" cy="3163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/>
              <p:cNvCxnSpPr>
                <a:stCxn id="48" idx="7"/>
                <a:endCxn id="51" idx="3"/>
              </p:cNvCxnSpPr>
              <p:nvPr/>
            </p:nvCxnSpPr>
            <p:spPr>
              <a:xfrm flipV="1">
                <a:off x="6487146" y="1958297"/>
                <a:ext cx="129973" cy="1296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/>
              <p:cNvCxnSpPr>
                <a:stCxn id="52" idx="7"/>
                <a:endCxn id="48" idx="3"/>
              </p:cNvCxnSpPr>
              <p:nvPr/>
            </p:nvCxnSpPr>
            <p:spPr>
              <a:xfrm flipV="1">
                <a:off x="5985136" y="2459964"/>
                <a:ext cx="129973" cy="1296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任意多边形 63"/>
              <p:cNvSpPr/>
              <p:nvPr/>
            </p:nvSpPr>
            <p:spPr>
              <a:xfrm>
                <a:off x="5777524" y="1414022"/>
                <a:ext cx="1019651" cy="1099882"/>
              </a:xfrm>
              <a:custGeom>
                <a:avLst/>
                <a:gdLst>
                  <a:gd name="connsiteX0" fmla="*/ 1329070 w 1329070"/>
                  <a:gd name="connsiteY0" fmla="*/ 125843 h 1433648"/>
                  <a:gd name="connsiteX1" fmla="*/ 669851 w 1329070"/>
                  <a:gd name="connsiteY1" fmla="*/ 125843 h 1433648"/>
                  <a:gd name="connsiteX2" fmla="*/ 0 w 1329070"/>
                  <a:gd name="connsiteY2" fmla="*/ 1433648 h 143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9070" h="1433648">
                    <a:moveTo>
                      <a:pt x="1329070" y="125843"/>
                    </a:moveTo>
                    <a:cubicBezTo>
                      <a:pt x="1110216" y="16859"/>
                      <a:pt x="891363" y="-92124"/>
                      <a:pt x="669851" y="125843"/>
                    </a:cubicBezTo>
                    <a:cubicBezTo>
                      <a:pt x="448339" y="343810"/>
                      <a:pt x="115186" y="1183783"/>
                      <a:pt x="0" y="1433648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组合 126"/>
              <p:cNvGrpSpPr/>
              <p:nvPr/>
            </p:nvGrpSpPr>
            <p:grpSpPr>
              <a:xfrm>
                <a:off x="6038058" y="3063155"/>
                <a:ext cx="526140" cy="526140"/>
                <a:chOff x="6038058" y="3063155"/>
                <a:chExt cx="526140" cy="526140"/>
              </a:xfrm>
            </p:grpSpPr>
            <p:sp>
              <p:nvSpPr>
                <p:cNvPr id="54" name="椭圆 53"/>
                <p:cNvSpPr/>
                <p:nvPr/>
              </p:nvSpPr>
              <p:spPr>
                <a:xfrm>
                  <a:off x="6038058" y="3063155"/>
                  <a:ext cx="526140" cy="52614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87" name="Picture 53" descr="http://latex.codecogs.com/gif.latex?%5Cdpi%7B300%7D%20%5Cmathbf%7Bx%7D_%7B3%7D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8092" y="3252565"/>
                  <a:ext cx="216376" cy="1473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6" name="组合 125"/>
              <p:cNvGrpSpPr/>
              <p:nvPr/>
            </p:nvGrpSpPr>
            <p:grpSpPr>
              <a:xfrm>
                <a:off x="6540068" y="1509208"/>
                <a:ext cx="526140" cy="526140"/>
                <a:chOff x="6540068" y="1509208"/>
                <a:chExt cx="526140" cy="526140"/>
              </a:xfrm>
            </p:grpSpPr>
            <p:sp>
              <p:nvSpPr>
                <p:cNvPr id="51" name="椭圆 50"/>
                <p:cNvSpPr/>
                <p:nvPr/>
              </p:nvSpPr>
              <p:spPr>
                <a:xfrm>
                  <a:off x="6540068" y="1509208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91" name="Picture 61" descr="http://latex.codecogs.com/gif.latex?%5Cdpi%7B300%7D%20%5Cmathbf%7B%5Chat%7Bh%7D%7D_%7Bbd1%2C3%7D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97320" y="1651774"/>
                  <a:ext cx="411634" cy="238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4" name="组合 123"/>
              <p:cNvGrpSpPr/>
              <p:nvPr/>
            </p:nvGrpSpPr>
            <p:grpSpPr>
              <a:xfrm>
                <a:off x="5536048" y="2512543"/>
                <a:ext cx="526140" cy="526140"/>
                <a:chOff x="5536048" y="2512543"/>
                <a:chExt cx="526140" cy="526140"/>
              </a:xfrm>
            </p:grpSpPr>
            <p:sp>
              <p:nvSpPr>
                <p:cNvPr id="52" name="椭圆 51"/>
                <p:cNvSpPr/>
                <p:nvPr/>
              </p:nvSpPr>
              <p:spPr>
                <a:xfrm>
                  <a:off x="5536048" y="2512543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92" name="Picture 65" descr="http://latex.codecogs.com/gif.latex?%5Cdpi%7B300%7D%20%5Cmathbf%7B%5Chat%7Bh%7D%7D_%7Bbd3%2C3%7D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2931" y="2655108"/>
                  <a:ext cx="411634" cy="238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5" name="组合 124"/>
              <p:cNvGrpSpPr/>
              <p:nvPr/>
            </p:nvGrpSpPr>
            <p:grpSpPr>
              <a:xfrm>
                <a:off x="6038058" y="2010875"/>
                <a:ext cx="526140" cy="526140"/>
                <a:chOff x="6038058" y="2010875"/>
                <a:chExt cx="526140" cy="526140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6038058" y="2010875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03" name="Picture 63" descr="http://latex.codecogs.com/gif.latex?%5Cdpi%7B300%7D%20%5Cmathbf%7B%5Chat%7Bh%7D%7D_%7Bbd2%2C3%7D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5310" y="2155711"/>
                  <a:ext cx="411634" cy="238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703" name="组合 29702"/>
              <p:cNvGrpSpPr/>
              <p:nvPr/>
            </p:nvGrpSpPr>
            <p:grpSpPr>
              <a:xfrm>
                <a:off x="7851157" y="2011426"/>
                <a:ext cx="526140" cy="526140"/>
                <a:chOff x="7851157" y="2011426"/>
                <a:chExt cx="526140" cy="526140"/>
              </a:xfrm>
            </p:grpSpPr>
            <p:sp>
              <p:nvSpPr>
                <p:cNvPr id="53" name="椭圆 52"/>
                <p:cNvSpPr/>
                <p:nvPr/>
              </p:nvSpPr>
              <p:spPr>
                <a:xfrm>
                  <a:off x="7851157" y="2011426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05" name="Picture 81" descr="http://latex.codecogs.com/gif.latex?%5Cdpi%7B300%7D%20%5Cmathbf%7Bh%7D_%7Bbd%2C3%7D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23099" y="2169742"/>
                  <a:ext cx="382256" cy="210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6" name="TextBox 105"/>
              <p:cNvSpPr txBox="1"/>
              <p:nvPr/>
            </p:nvSpPr>
            <p:spPr>
              <a:xfrm>
                <a:off x="8443915" y="2131576"/>
                <a:ext cx="643059" cy="341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• • •</a:t>
                </a:r>
                <a:endParaRPr lang="en-US" sz="1200" dirty="0"/>
              </a:p>
            </p:txBody>
          </p:sp>
        </p:grpSp>
        <p:grpSp>
          <p:nvGrpSpPr>
            <p:cNvPr id="29717" name="组合 29716"/>
            <p:cNvGrpSpPr/>
            <p:nvPr/>
          </p:nvGrpSpPr>
          <p:grpSpPr>
            <a:xfrm>
              <a:off x="84136" y="3658728"/>
              <a:ext cx="9002838" cy="2176519"/>
              <a:chOff x="84136" y="3658728"/>
              <a:chExt cx="9002838" cy="2176519"/>
            </a:xfrm>
          </p:grpSpPr>
          <p:cxnSp>
            <p:nvCxnSpPr>
              <p:cNvPr id="65" name="直接箭头连接符 64"/>
              <p:cNvCxnSpPr>
                <a:stCxn id="69" idx="4"/>
                <a:endCxn id="72" idx="7"/>
              </p:cNvCxnSpPr>
              <p:nvPr/>
            </p:nvCxnSpPr>
            <p:spPr>
              <a:xfrm flipH="1">
                <a:off x="6487146" y="4281300"/>
                <a:ext cx="315992" cy="110485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箭头连接符 66"/>
              <p:cNvCxnSpPr>
                <a:stCxn id="70" idx="5"/>
                <a:endCxn id="72" idx="1"/>
              </p:cNvCxnSpPr>
              <p:nvPr/>
            </p:nvCxnSpPr>
            <p:spPr>
              <a:xfrm>
                <a:off x="5985136" y="5207583"/>
                <a:ext cx="129973" cy="1785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/>
              <p:cNvCxnSpPr>
                <a:stCxn id="72" idx="0"/>
                <a:endCxn id="66" idx="4"/>
              </p:cNvCxnSpPr>
              <p:nvPr/>
            </p:nvCxnSpPr>
            <p:spPr>
              <a:xfrm flipV="1">
                <a:off x="6301128" y="4782967"/>
                <a:ext cx="0" cy="5261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/>
              <p:cNvCxnSpPr>
                <a:stCxn id="71" idx="4"/>
                <a:endCxn id="72" idx="6"/>
              </p:cNvCxnSpPr>
              <p:nvPr/>
            </p:nvCxnSpPr>
            <p:spPr>
              <a:xfrm flipH="1">
                <a:off x="6564198" y="4783518"/>
                <a:ext cx="1550029" cy="78865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箭头连接符 73"/>
              <p:cNvCxnSpPr>
                <a:stCxn id="69" idx="6"/>
                <a:endCxn id="71" idx="1"/>
              </p:cNvCxnSpPr>
              <p:nvPr/>
            </p:nvCxnSpPr>
            <p:spPr>
              <a:xfrm>
                <a:off x="7066208" y="4018230"/>
                <a:ext cx="862000" cy="3161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74"/>
              <p:cNvCxnSpPr>
                <a:stCxn id="66" idx="6"/>
                <a:endCxn id="71" idx="2"/>
              </p:cNvCxnSpPr>
              <p:nvPr/>
            </p:nvCxnSpPr>
            <p:spPr>
              <a:xfrm>
                <a:off x="6564198" y="4519897"/>
                <a:ext cx="1286959" cy="5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/>
              <p:cNvCxnSpPr>
                <a:stCxn id="70" idx="6"/>
                <a:endCxn id="71" idx="3"/>
              </p:cNvCxnSpPr>
              <p:nvPr/>
            </p:nvCxnSpPr>
            <p:spPr>
              <a:xfrm flipV="1">
                <a:off x="6062188" y="4706467"/>
                <a:ext cx="1866021" cy="31509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6"/>
              <p:cNvCxnSpPr>
                <a:stCxn id="33" idx="6"/>
                <a:endCxn id="66" idx="2"/>
              </p:cNvCxnSpPr>
              <p:nvPr/>
            </p:nvCxnSpPr>
            <p:spPr>
              <a:xfrm>
                <a:off x="4731367" y="4519202"/>
                <a:ext cx="1306690" cy="6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箭头连接符 77"/>
              <p:cNvCxnSpPr>
                <a:stCxn id="33" idx="5"/>
                <a:endCxn id="70" idx="2"/>
              </p:cNvCxnSpPr>
              <p:nvPr/>
            </p:nvCxnSpPr>
            <p:spPr>
              <a:xfrm>
                <a:off x="4654316" y="4705221"/>
                <a:ext cx="881732" cy="3163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箭头连接符 78"/>
              <p:cNvCxnSpPr>
                <a:stCxn id="66" idx="7"/>
                <a:endCxn id="69" idx="3"/>
              </p:cNvCxnSpPr>
              <p:nvPr/>
            </p:nvCxnSpPr>
            <p:spPr>
              <a:xfrm flipV="1">
                <a:off x="6487146" y="4204249"/>
                <a:ext cx="129973" cy="1296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79"/>
              <p:cNvCxnSpPr>
                <a:stCxn id="70" idx="7"/>
                <a:endCxn id="66" idx="3"/>
              </p:cNvCxnSpPr>
              <p:nvPr/>
            </p:nvCxnSpPr>
            <p:spPr>
              <a:xfrm flipV="1">
                <a:off x="5985136" y="4705916"/>
                <a:ext cx="129973" cy="1296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任意多边形 80"/>
              <p:cNvSpPr/>
              <p:nvPr/>
            </p:nvSpPr>
            <p:spPr>
              <a:xfrm>
                <a:off x="5777524" y="3659974"/>
                <a:ext cx="1019651" cy="1099882"/>
              </a:xfrm>
              <a:custGeom>
                <a:avLst/>
                <a:gdLst>
                  <a:gd name="connsiteX0" fmla="*/ 1329070 w 1329070"/>
                  <a:gd name="connsiteY0" fmla="*/ 125843 h 1433648"/>
                  <a:gd name="connsiteX1" fmla="*/ 669851 w 1329070"/>
                  <a:gd name="connsiteY1" fmla="*/ 125843 h 1433648"/>
                  <a:gd name="connsiteX2" fmla="*/ 0 w 1329070"/>
                  <a:gd name="connsiteY2" fmla="*/ 1433648 h 143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9070" h="1433648">
                    <a:moveTo>
                      <a:pt x="1329070" y="125843"/>
                    </a:moveTo>
                    <a:cubicBezTo>
                      <a:pt x="1110216" y="16859"/>
                      <a:pt x="891363" y="-92124"/>
                      <a:pt x="669851" y="125843"/>
                    </a:cubicBezTo>
                    <a:cubicBezTo>
                      <a:pt x="448339" y="343810"/>
                      <a:pt x="115186" y="1183783"/>
                      <a:pt x="0" y="1433648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704" name="组合 29703"/>
              <p:cNvGrpSpPr/>
              <p:nvPr/>
            </p:nvGrpSpPr>
            <p:grpSpPr>
              <a:xfrm>
                <a:off x="347206" y="4254886"/>
                <a:ext cx="756382" cy="1052280"/>
                <a:chOff x="347206" y="4254886"/>
                <a:chExt cx="756382" cy="1052280"/>
              </a:xfrm>
            </p:grpSpPr>
            <p:cxnSp>
              <p:nvCxnSpPr>
                <p:cNvPr id="40" name="直接箭头连接符 39"/>
                <p:cNvCxnSpPr>
                  <a:stCxn id="41" idx="0"/>
                  <a:endCxn id="39" idx="3"/>
                </p:cNvCxnSpPr>
                <p:nvPr/>
              </p:nvCxnSpPr>
              <p:spPr>
                <a:xfrm flipV="1">
                  <a:off x="347206" y="4703975"/>
                  <a:ext cx="307293" cy="60319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2" name="组合 111"/>
                <p:cNvGrpSpPr/>
                <p:nvPr/>
              </p:nvGrpSpPr>
              <p:grpSpPr>
                <a:xfrm>
                  <a:off x="577448" y="4254886"/>
                  <a:ext cx="526140" cy="526140"/>
                  <a:chOff x="577448" y="4254886"/>
                  <a:chExt cx="526140" cy="526140"/>
                </a:xfrm>
              </p:grpSpPr>
              <p:sp>
                <p:nvSpPr>
                  <p:cNvPr id="39" name="椭圆 38"/>
                  <p:cNvSpPr/>
                  <p:nvPr/>
                </p:nvSpPr>
                <p:spPr>
                  <a:xfrm>
                    <a:off x="577448" y="4254886"/>
                    <a:ext cx="526140" cy="52614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 baseline="-25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83" name="Picture 10" descr="http://latex.codecogs.com/gif.latex?%5Cdpi%7B300%7D%20%5Cmathbf%7Bh%7D_%7Bln%2C1%7D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5832" y="4412728"/>
                    <a:ext cx="369371" cy="210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13" name="组合 112"/>
              <p:cNvGrpSpPr/>
              <p:nvPr/>
            </p:nvGrpSpPr>
            <p:grpSpPr>
              <a:xfrm>
                <a:off x="84136" y="5307166"/>
                <a:ext cx="526140" cy="526140"/>
                <a:chOff x="84136" y="5307166"/>
                <a:chExt cx="526140" cy="526140"/>
              </a:xfrm>
            </p:grpSpPr>
            <p:sp>
              <p:nvSpPr>
                <p:cNvPr id="41" name="椭圆 40"/>
                <p:cNvSpPr/>
                <p:nvPr/>
              </p:nvSpPr>
              <p:spPr>
                <a:xfrm>
                  <a:off x="84136" y="5307166"/>
                  <a:ext cx="526140" cy="52614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84" name="Picture 12" descr="http://latex.codecogs.com/gif.latex?%5Cdpi%7B300%7D%20%5Cmathbf%7Bx%7D_%7Bln%2C1%7D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435" y="5501914"/>
                  <a:ext cx="449710" cy="1964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1" name="组合 120"/>
              <p:cNvGrpSpPr/>
              <p:nvPr/>
            </p:nvGrpSpPr>
            <p:grpSpPr>
              <a:xfrm>
                <a:off x="2392129" y="5307861"/>
                <a:ext cx="526140" cy="526140"/>
                <a:chOff x="2392129" y="5307861"/>
                <a:chExt cx="526140" cy="526140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2392129" y="5307861"/>
                  <a:ext cx="526140" cy="52614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88" name="Picture 51" descr="http://latex.codecogs.com/gif.latex?%5Cdpi%7B300%7D%20%5Cmathbf%7Bx%7D_%7B2%7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2300" y="5515996"/>
                  <a:ext cx="218603" cy="1473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700" name="组合 29699"/>
              <p:cNvGrpSpPr/>
              <p:nvPr/>
            </p:nvGrpSpPr>
            <p:grpSpPr>
              <a:xfrm>
                <a:off x="6038058" y="5309107"/>
                <a:ext cx="526140" cy="526140"/>
                <a:chOff x="6038058" y="5309107"/>
                <a:chExt cx="526140" cy="52614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6038058" y="5309107"/>
                  <a:ext cx="526140" cy="52614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89" name="Picture 53" descr="http://latex.codecogs.com/gif.latex?%5Cdpi%7B300%7D%20%5Cmathbf%7Bx%7D_%7B3%7D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98094" y="5515996"/>
                  <a:ext cx="216374" cy="1473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708" name="组合 29707"/>
              <p:cNvGrpSpPr/>
              <p:nvPr/>
            </p:nvGrpSpPr>
            <p:grpSpPr>
              <a:xfrm>
                <a:off x="2841217" y="3753914"/>
                <a:ext cx="579062" cy="1630998"/>
                <a:chOff x="2841217" y="3753914"/>
                <a:chExt cx="579062" cy="1630998"/>
              </a:xfrm>
            </p:grpSpPr>
            <p:cxnSp>
              <p:nvCxnSpPr>
                <p:cNvPr id="27" name="直接箭头连接符 26"/>
                <p:cNvCxnSpPr>
                  <a:stCxn id="31" idx="4"/>
                  <a:endCxn id="34" idx="7"/>
                </p:cNvCxnSpPr>
                <p:nvPr/>
              </p:nvCxnSpPr>
              <p:spPr>
                <a:xfrm flipH="1">
                  <a:off x="2841217" y="4280054"/>
                  <a:ext cx="315992" cy="110485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0" name="组合 119"/>
                <p:cNvGrpSpPr/>
                <p:nvPr/>
              </p:nvGrpSpPr>
              <p:grpSpPr>
                <a:xfrm>
                  <a:off x="2894139" y="3753914"/>
                  <a:ext cx="526140" cy="526140"/>
                  <a:chOff x="2894139" y="3753914"/>
                  <a:chExt cx="526140" cy="526140"/>
                </a:xfrm>
              </p:grpSpPr>
              <p:sp>
                <p:nvSpPr>
                  <p:cNvPr id="31" name="椭圆 30"/>
                  <p:cNvSpPr/>
                  <p:nvPr/>
                </p:nvSpPr>
                <p:spPr>
                  <a:xfrm>
                    <a:off x="2894139" y="3753914"/>
                    <a:ext cx="526140" cy="52614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 baseline="-25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93" name="Picture 67" descr="http://latex.codecogs.com/gif.latex?%5Cdpi%7B300%7D%20%5Cmathbf%7B%5Chat%7Bh%7D%7D_%7Bln1%2C2%7D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49299" y="3894218"/>
                    <a:ext cx="415819" cy="2455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707" name="组合 29706"/>
              <p:cNvGrpSpPr/>
              <p:nvPr/>
            </p:nvGrpSpPr>
            <p:grpSpPr>
              <a:xfrm>
                <a:off x="1103588" y="4255581"/>
                <a:ext cx="1814681" cy="1052280"/>
                <a:chOff x="1103588" y="4255581"/>
                <a:chExt cx="1814681" cy="1052280"/>
              </a:xfrm>
            </p:grpSpPr>
            <p:cxnSp>
              <p:nvCxnSpPr>
                <p:cNvPr id="30" name="直接箭头连接符 29"/>
                <p:cNvCxnSpPr>
                  <a:stCxn id="34" idx="0"/>
                  <a:endCxn id="28" idx="4"/>
                </p:cNvCxnSpPr>
                <p:nvPr/>
              </p:nvCxnSpPr>
              <p:spPr>
                <a:xfrm flipV="1">
                  <a:off x="2655199" y="4781721"/>
                  <a:ext cx="0" cy="52614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箭头连接符 41"/>
                <p:cNvCxnSpPr>
                  <a:stCxn id="39" idx="6"/>
                  <a:endCxn id="28" idx="2"/>
                </p:cNvCxnSpPr>
                <p:nvPr/>
              </p:nvCxnSpPr>
              <p:spPr>
                <a:xfrm>
                  <a:off x="1103588" y="4517956"/>
                  <a:ext cx="1288541" cy="6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9" name="组合 118"/>
                <p:cNvGrpSpPr/>
                <p:nvPr/>
              </p:nvGrpSpPr>
              <p:grpSpPr>
                <a:xfrm>
                  <a:off x="2392129" y="4255581"/>
                  <a:ext cx="526140" cy="526140"/>
                  <a:chOff x="2392129" y="4255581"/>
                  <a:chExt cx="526140" cy="526140"/>
                </a:xfrm>
              </p:grpSpPr>
              <p:sp>
                <p:nvSpPr>
                  <p:cNvPr id="28" name="椭圆 27"/>
                  <p:cNvSpPr/>
                  <p:nvPr/>
                </p:nvSpPr>
                <p:spPr>
                  <a:xfrm>
                    <a:off x="2392129" y="4255581"/>
                    <a:ext cx="526140" cy="52614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 baseline="-25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94" name="Picture 69" descr="http://latex.codecogs.com/gif.latex?%5Cdpi%7B300%7D%20%5Cmathbf%7B%5Chat%7Bh%7D%7D_%7Bln2%2C2%7D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47289" y="4395190"/>
                    <a:ext cx="415819" cy="2455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706" name="组合 29705"/>
              <p:cNvGrpSpPr/>
              <p:nvPr/>
            </p:nvGrpSpPr>
            <p:grpSpPr>
              <a:xfrm>
                <a:off x="1026536" y="4703975"/>
                <a:ext cx="1442644" cy="680937"/>
                <a:chOff x="1026536" y="4703975"/>
                <a:chExt cx="1442644" cy="680937"/>
              </a:xfrm>
            </p:grpSpPr>
            <p:cxnSp>
              <p:nvCxnSpPr>
                <p:cNvPr id="29" name="直接箭头连接符 28"/>
                <p:cNvCxnSpPr>
                  <a:stCxn id="32" idx="5"/>
                  <a:endCxn id="34" idx="1"/>
                </p:cNvCxnSpPr>
                <p:nvPr/>
              </p:nvCxnSpPr>
              <p:spPr>
                <a:xfrm>
                  <a:off x="2339207" y="5206337"/>
                  <a:ext cx="129973" cy="17857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箭头连接符 42"/>
                <p:cNvCxnSpPr>
                  <a:stCxn id="39" idx="5"/>
                  <a:endCxn id="32" idx="2"/>
                </p:cNvCxnSpPr>
                <p:nvPr/>
              </p:nvCxnSpPr>
              <p:spPr>
                <a:xfrm>
                  <a:off x="1026536" y="4703975"/>
                  <a:ext cx="863582" cy="31634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8" name="组合 117"/>
                <p:cNvGrpSpPr/>
                <p:nvPr/>
              </p:nvGrpSpPr>
              <p:grpSpPr>
                <a:xfrm>
                  <a:off x="1890118" y="4757249"/>
                  <a:ext cx="526140" cy="526140"/>
                  <a:chOff x="1890118" y="4757249"/>
                  <a:chExt cx="526140" cy="526140"/>
                </a:xfrm>
              </p:grpSpPr>
              <p:sp>
                <p:nvSpPr>
                  <p:cNvPr id="32" name="椭圆 31"/>
                  <p:cNvSpPr/>
                  <p:nvPr/>
                </p:nvSpPr>
                <p:spPr>
                  <a:xfrm>
                    <a:off x="1890118" y="4757249"/>
                    <a:ext cx="526140" cy="52614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 baseline="-25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95" name="Picture 71" descr="http://latex.codecogs.com/gif.latex?%5Cdpi%7B300%7D%20%5Cmathbf%7B%5Chat%7Bh%7D%7D_%7Bln3%2C2%7D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45279" y="4898799"/>
                    <a:ext cx="415819" cy="2455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698" name="组合 29697"/>
              <p:cNvGrpSpPr/>
              <p:nvPr/>
            </p:nvGrpSpPr>
            <p:grpSpPr>
              <a:xfrm>
                <a:off x="6540068" y="3755160"/>
                <a:ext cx="526140" cy="526140"/>
                <a:chOff x="6540068" y="3755160"/>
                <a:chExt cx="526140" cy="526140"/>
              </a:xfrm>
            </p:grpSpPr>
            <p:sp>
              <p:nvSpPr>
                <p:cNvPr id="69" name="椭圆 68"/>
                <p:cNvSpPr/>
                <p:nvPr/>
              </p:nvSpPr>
              <p:spPr>
                <a:xfrm>
                  <a:off x="6540068" y="3755160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96" name="Picture 73" descr="http://latex.codecogs.com/gif.latex?%5Cdpi%7B300%7D%20%5Cmathbf%7B%5Chat%7Bh%7D%7D_%7Bln1%2C3%7D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97320" y="3894218"/>
                  <a:ext cx="419780" cy="2455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697" name="组合 29696"/>
              <p:cNvGrpSpPr/>
              <p:nvPr/>
            </p:nvGrpSpPr>
            <p:grpSpPr>
              <a:xfrm>
                <a:off x="6038058" y="4256827"/>
                <a:ext cx="526140" cy="526140"/>
                <a:chOff x="6038058" y="4256827"/>
                <a:chExt cx="526140" cy="52614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6038058" y="4256827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97" name="Picture 75" descr="http://latex.codecogs.com/gif.latex?%5Cdpi%7B300%7D%20%5Cmathbf%7B%5Chat%7Bh%7D%7D_%7Bln2%2C3%7D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5310" y="4395190"/>
                  <a:ext cx="419780" cy="2455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696" name="组合 29695"/>
              <p:cNvGrpSpPr/>
              <p:nvPr/>
            </p:nvGrpSpPr>
            <p:grpSpPr>
              <a:xfrm>
                <a:off x="5536048" y="4758495"/>
                <a:ext cx="526140" cy="526140"/>
                <a:chOff x="5536048" y="4758495"/>
                <a:chExt cx="526140" cy="52614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5536048" y="4758495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98" name="Picture 77" descr="http://latex.codecogs.com/gif.latex?%5Cdpi%7B300%7D%20%5Cmathbf%7B%5Chat%7Bh%7D%7D_%7Bln3%2C3%7D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2931" y="4905624"/>
                  <a:ext cx="419780" cy="2455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9709" name="组合 29708"/>
              <p:cNvGrpSpPr/>
              <p:nvPr/>
            </p:nvGrpSpPr>
            <p:grpSpPr>
              <a:xfrm>
                <a:off x="2131595" y="3658728"/>
                <a:ext cx="2599773" cy="1912203"/>
                <a:chOff x="2131595" y="3658728"/>
                <a:chExt cx="2599773" cy="1912203"/>
              </a:xfrm>
            </p:grpSpPr>
            <p:cxnSp>
              <p:nvCxnSpPr>
                <p:cNvPr id="35" name="直接箭头连接符 34"/>
                <p:cNvCxnSpPr>
                  <a:stCxn id="33" idx="4"/>
                  <a:endCxn id="34" idx="6"/>
                </p:cNvCxnSpPr>
                <p:nvPr/>
              </p:nvCxnSpPr>
              <p:spPr>
                <a:xfrm flipH="1">
                  <a:off x="2918268" y="4782272"/>
                  <a:ext cx="1550029" cy="78865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箭头连接符 35"/>
                <p:cNvCxnSpPr>
                  <a:stCxn id="31" idx="6"/>
                  <a:endCxn id="33" idx="1"/>
                </p:cNvCxnSpPr>
                <p:nvPr/>
              </p:nvCxnSpPr>
              <p:spPr>
                <a:xfrm>
                  <a:off x="3420279" y="4016984"/>
                  <a:ext cx="862000" cy="31619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箭头连接符 36"/>
                <p:cNvCxnSpPr>
                  <a:stCxn id="28" idx="6"/>
                  <a:endCxn id="33" idx="2"/>
                </p:cNvCxnSpPr>
                <p:nvPr/>
              </p:nvCxnSpPr>
              <p:spPr>
                <a:xfrm>
                  <a:off x="2918268" y="4518651"/>
                  <a:ext cx="1286959" cy="55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箭头连接符 37"/>
                <p:cNvCxnSpPr>
                  <a:stCxn id="32" idx="6"/>
                  <a:endCxn id="33" idx="3"/>
                </p:cNvCxnSpPr>
                <p:nvPr/>
              </p:nvCxnSpPr>
              <p:spPr>
                <a:xfrm flipV="1">
                  <a:off x="2416258" y="4705221"/>
                  <a:ext cx="1866021" cy="31509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箭头连接符 43"/>
                <p:cNvCxnSpPr>
                  <a:stCxn id="28" idx="7"/>
                  <a:endCxn id="31" idx="3"/>
                </p:cNvCxnSpPr>
                <p:nvPr/>
              </p:nvCxnSpPr>
              <p:spPr>
                <a:xfrm flipV="1">
                  <a:off x="2841217" y="4203003"/>
                  <a:ext cx="129973" cy="12963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箭头连接符 44"/>
                <p:cNvCxnSpPr>
                  <a:stCxn id="32" idx="7"/>
                  <a:endCxn id="28" idx="3"/>
                </p:cNvCxnSpPr>
                <p:nvPr/>
              </p:nvCxnSpPr>
              <p:spPr>
                <a:xfrm flipV="1">
                  <a:off x="2339207" y="4704670"/>
                  <a:ext cx="129973" cy="12963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任意多边形 45"/>
                <p:cNvSpPr/>
                <p:nvPr/>
              </p:nvSpPr>
              <p:spPr>
                <a:xfrm>
                  <a:off x="2131595" y="3658728"/>
                  <a:ext cx="1019651" cy="1099882"/>
                </a:xfrm>
                <a:custGeom>
                  <a:avLst/>
                  <a:gdLst>
                    <a:gd name="connsiteX0" fmla="*/ 1329070 w 1329070"/>
                    <a:gd name="connsiteY0" fmla="*/ 125843 h 1433648"/>
                    <a:gd name="connsiteX1" fmla="*/ 669851 w 1329070"/>
                    <a:gd name="connsiteY1" fmla="*/ 125843 h 1433648"/>
                    <a:gd name="connsiteX2" fmla="*/ 0 w 1329070"/>
                    <a:gd name="connsiteY2" fmla="*/ 1433648 h 1433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9070" h="1433648">
                      <a:moveTo>
                        <a:pt x="1329070" y="125843"/>
                      </a:moveTo>
                      <a:cubicBezTo>
                        <a:pt x="1110216" y="16859"/>
                        <a:pt x="891363" y="-92124"/>
                        <a:pt x="669851" y="125843"/>
                      </a:cubicBezTo>
                      <a:cubicBezTo>
                        <a:pt x="448339" y="343810"/>
                        <a:pt x="115186" y="1183783"/>
                        <a:pt x="0" y="1433648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2" name="组合 121"/>
                <p:cNvGrpSpPr/>
                <p:nvPr/>
              </p:nvGrpSpPr>
              <p:grpSpPr>
                <a:xfrm>
                  <a:off x="4205228" y="4256132"/>
                  <a:ext cx="526140" cy="526140"/>
                  <a:chOff x="4205228" y="4256132"/>
                  <a:chExt cx="526140" cy="526140"/>
                </a:xfrm>
              </p:grpSpPr>
              <p:sp>
                <p:nvSpPr>
                  <p:cNvPr id="33" name="椭圆 32"/>
                  <p:cNvSpPr/>
                  <p:nvPr/>
                </p:nvSpPr>
                <p:spPr>
                  <a:xfrm>
                    <a:off x="4205228" y="4256132"/>
                    <a:ext cx="526140" cy="52614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 baseline="-25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99" name="Picture 83" descr="http://latex.codecogs.com/gif.latex?%5Cdpi%7B300%7D%20%5Cmathbf%7Bh%7D_%7Bln%2C2%7D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79317" y="4415220"/>
                    <a:ext cx="373666" cy="210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9701" name="组合 29700"/>
              <p:cNvGrpSpPr/>
              <p:nvPr/>
            </p:nvGrpSpPr>
            <p:grpSpPr>
              <a:xfrm>
                <a:off x="7851157" y="4257378"/>
                <a:ext cx="526140" cy="526140"/>
                <a:chOff x="7851157" y="4257378"/>
                <a:chExt cx="526140" cy="526140"/>
              </a:xfrm>
            </p:grpSpPr>
            <p:sp>
              <p:nvSpPr>
                <p:cNvPr id="71" name="椭圆 70"/>
                <p:cNvSpPr/>
                <p:nvPr/>
              </p:nvSpPr>
              <p:spPr>
                <a:xfrm>
                  <a:off x="7851157" y="4257378"/>
                  <a:ext cx="526140" cy="52614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100" name="Picture 85" descr="http://latex.codecogs.com/gif.latex?%5Cdpi%7B300%7D%20%5Cmathbf%7Bh%7D_%7Bln%2C3%7D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28208" y="4415220"/>
                  <a:ext cx="377961" cy="2104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7" name="TextBox 106"/>
              <p:cNvSpPr txBox="1"/>
              <p:nvPr/>
            </p:nvSpPr>
            <p:spPr>
              <a:xfrm>
                <a:off x="8443915" y="4378774"/>
                <a:ext cx="643059" cy="341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• • •</a:t>
                </a:r>
                <a:endParaRPr lang="en-US" sz="1200" dirty="0"/>
              </a:p>
            </p:txBody>
          </p:sp>
        </p:grpSp>
        <p:cxnSp>
          <p:nvCxnSpPr>
            <p:cNvPr id="108" name="直接箭头连接符 107"/>
            <p:cNvCxnSpPr>
              <a:stCxn id="39" idx="0"/>
              <a:endCxn id="19" idx="4"/>
            </p:cNvCxnSpPr>
            <p:nvPr/>
          </p:nvCxnSpPr>
          <p:spPr>
            <a:xfrm flipV="1">
              <a:off x="840518" y="2535074"/>
              <a:ext cx="0" cy="1719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369619" y="1337463"/>
            <a:ext cx="3638106" cy="2485571"/>
            <a:chOff x="369619" y="1337463"/>
            <a:chExt cx="3638106" cy="2485571"/>
          </a:xfrm>
        </p:grpSpPr>
        <p:sp>
          <p:nvSpPr>
            <p:cNvPr id="146" name="矩形 145"/>
            <p:cNvSpPr/>
            <p:nvPr/>
          </p:nvSpPr>
          <p:spPr bwMode="auto">
            <a:xfrm>
              <a:off x="813457" y="1672585"/>
              <a:ext cx="2750431" cy="215044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69619" y="1337463"/>
              <a:ext cx="3638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j-lt"/>
                </a:rPr>
                <a:t>Candidate Hypotheses Generation Unit</a:t>
              </a:r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29702" name="组合 29701"/>
          <p:cNvGrpSpPr/>
          <p:nvPr/>
        </p:nvGrpSpPr>
        <p:grpSpPr>
          <a:xfrm>
            <a:off x="1600644" y="1337462"/>
            <a:ext cx="3638106" cy="2485572"/>
            <a:chOff x="1845260" y="3455915"/>
            <a:chExt cx="3638106" cy="2485572"/>
          </a:xfrm>
        </p:grpSpPr>
        <p:sp>
          <p:nvSpPr>
            <p:cNvPr id="148" name="矩形 147"/>
            <p:cNvSpPr/>
            <p:nvPr/>
          </p:nvSpPr>
          <p:spPr bwMode="auto">
            <a:xfrm>
              <a:off x="2289098" y="3791038"/>
              <a:ext cx="2750431" cy="2150449"/>
            </a:xfrm>
            <a:prstGeom prst="rect">
              <a:avLst/>
            </a:prstGeom>
            <a:noFill/>
            <a:ln w="38100" cap="flat" cmpd="sng" algn="ctr">
              <a:solidFill>
                <a:schemeClr val="accent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845260" y="3455915"/>
              <a:ext cx="3638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j-lt"/>
                </a:rPr>
                <a:t>Mode Selection Potential</a:t>
              </a:r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67323" y="2195795"/>
            <a:ext cx="2070170" cy="2778973"/>
            <a:chOff x="4067323" y="2195795"/>
            <a:chExt cx="2070170" cy="2778973"/>
          </a:xfrm>
        </p:grpSpPr>
        <p:sp>
          <p:nvSpPr>
            <p:cNvPr id="149" name="矩形 148"/>
            <p:cNvSpPr/>
            <p:nvPr/>
          </p:nvSpPr>
          <p:spPr bwMode="auto">
            <a:xfrm>
              <a:off x="4067323" y="2195795"/>
              <a:ext cx="876308" cy="2778973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794518" y="3351050"/>
              <a:ext cx="13429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+mj-lt"/>
                </a:rPr>
                <a:t>Coupled Structure Potential</a:t>
              </a:r>
              <a:endParaRPr lang="en-US" sz="1400" b="1" dirty="0">
                <a:latin typeface="+mj-lt"/>
              </a:endParaRPr>
            </a:p>
          </p:txBody>
        </p:sp>
      </p:grpSp>
      <p:sp>
        <p:nvSpPr>
          <p:cNvPr id="15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13</a:t>
            </a:fld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97868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Structured Hough Voting: Model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13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14</a:t>
            </a:fld>
            <a:endParaRPr lang="en-US" sz="140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57300"/>
            <a:ext cx="8915400" cy="29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09575" y="4268556"/>
            <a:ext cx="2943225" cy="2020419"/>
            <a:chOff x="3548358" y="4342280"/>
            <a:chExt cx="2943225" cy="2020419"/>
          </a:xfrm>
        </p:grpSpPr>
        <p:pic>
          <p:nvPicPr>
            <p:cNvPr id="15" name="Picture 3" descr="D:\CMU\Research\WACV_2015\latex_shortened\Model_Candidate_Hyp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143" y="4342280"/>
              <a:ext cx="1999657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48358" y="5777924"/>
              <a:ext cx="294322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</a:rPr>
                <a:t>Hypotheses</a:t>
              </a:r>
            </a:p>
            <a:p>
              <a:pPr algn="ctr"/>
              <a:r>
                <a:rPr lang="en-US" sz="1600" b="1" dirty="0" smtClean="0">
                  <a:latin typeface="+mj-lt"/>
                </a:rPr>
                <a:t>Generation Unit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05175" y="4276473"/>
            <a:ext cx="2943225" cy="2020420"/>
            <a:chOff x="528082" y="4342280"/>
            <a:chExt cx="2943225" cy="2020420"/>
          </a:xfrm>
        </p:grpSpPr>
        <p:pic>
          <p:nvPicPr>
            <p:cNvPr id="14" name="Picture 2" descr="D:\CMU\Research\WACV_2015\latex_shortened\Model_Mode_Selecti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0" y="4342280"/>
              <a:ext cx="190389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28082" y="5777925"/>
              <a:ext cx="294322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</a:rPr>
                <a:t>Mode Selection</a:t>
              </a:r>
            </a:p>
            <a:p>
              <a:pPr algn="ctr"/>
              <a:r>
                <a:rPr lang="en-US" sz="1600" b="1" dirty="0" smtClean="0">
                  <a:latin typeface="+mj-lt"/>
                </a:rPr>
                <a:t>Potential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77075" y="4459353"/>
            <a:ext cx="2943225" cy="1837540"/>
            <a:chOff x="6491583" y="4448960"/>
            <a:chExt cx="2943225" cy="1837540"/>
          </a:xfrm>
        </p:grpSpPr>
        <p:pic>
          <p:nvPicPr>
            <p:cNvPr id="16" name="Picture 4" descr="D:\CMU\Research\WACV_2015\latex_shortened\Model_Coupled_Structur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339" y="4448960"/>
              <a:ext cx="379061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491583" y="5701725"/>
              <a:ext cx="294322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</a:rPr>
                <a:t>Coupled Structure</a:t>
              </a:r>
            </a:p>
            <a:p>
              <a:pPr algn="ctr"/>
              <a:r>
                <a:rPr lang="en-US" sz="1600" b="1" dirty="0" smtClean="0">
                  <a:latin typeface="+mj-lt"/>
                </a:rPr>
                <a:t>Potential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23" name="矩形 22"/>
          <p:cNvSpPr/>
          <p:nvPr/>
        </p:nvSpPr>
        <p:spPr bwMode="auto">
          <a:xfrm>
            <a:off x="3398512" y="1672584"/>
            <a:ext cx="5621663" cy="8420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24" name="矩形 23"/>
          <p:cNvSpPr/>
          <p:nvPr/>
        </p:nvSpPr>
        <p:spPr bwMode="auto">
          <a:xfrm>
            <a:off x="381000" y="2533650"/>
            <a:ext cx="5296160" cy="8382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25" name="矩形 24"/>
          <p:cNvSpPr/>
          <p:nvPr/>
        </p:nvSpPr>
        <p:spPr bwMode="auto">
          <a:xfrm>
            <a:off x="381000" y="3400424"/>
            <a:ext cx="1981200" cy="808505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6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Candidate Hypotheses Generation Unit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pic>
        <p:nvPicPr>
          <p:cNvPr id="155" name="Picture 3" descr="D:\CMU\Research\WACV_2015\latex_shortened\Model_Candidate_Hyp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43" y="3413760"/>
            <a:ext cx="199965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15</a:t>
            </a:fld>
            <a:endParaRPr lang="en-US" sz="140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" y="1752600"/>
            <a:ext cx="7705344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6" y="3581400"/>
            <a:ext cx="4828032" cy="99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 bwMode="auto">
          <a:xfrm rot="1038976">
            <a:off x="7560484" y="3336439"/>
            <a:ext cx="457200" cy="16055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 rot="16200000">
            <a:off x="3804666" y="1461516"/>
            <a:ext cx="429768" cy="14287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 rot="16200000">
            <a:off x="5476304" y="1542478"/>
            <a:ext cx="429768" cy="126682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384288" y="3686543"/>
            <a:ext cx="457200" cy="125853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 rot="16200000">
            <a:off x="7180247" y="1293494"/>
            <a:ext cx="429768" cy="1764792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 rot="5400000">
            <a:off x="6766560" y="3059084"/>
            <a:ext cx="457200" cy="178308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矩形 15"/>
          <p:cNvSpPr/>
          <p:nvPr/>
        </p:nvSpPr>
        <p:spPr bwMode="auto">
          <a:xfrm rot="19088778">
            <a:off x="7211261" y="3995796"/>
            <a:ext cx="457200" cy="99752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矩形 16"/>
          <p:cNvSpPr/>
          <p:nvPr/>
        </p:nvSpPr>
        <p:spPr bwMode="auto">
          <a:xfrm rot="6620240">
            <a:off x="6584652" y="3380278"/>
            <a:ext cx="457200" cy="1499242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矩形 17"/>
          <p:cNvSpPr/>
          <p:nvPr/>
        </p:nvSpPr>
        <p:spPr bwMode="auto">
          <a:xfrm rot="16200000">
            <a:off x="3522811" y="2279903"/>
            <a:ext cx="429768" cy="11978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 rot="16200000">
            <a:off x="5189221" y="1996440"/>
            <a:ext cx="429768" cy="1764792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Box 1"/>
          <p:cNvSpPr txBox="1">
            <a:spLocks noChangeArrowheads="1"/>
          </p:cNvSpPr>
          <p:nvPr/>
        </p:nvSpPr>
        <p:spPr bwMode="auto">
          <a:xfrm>
            <a:off x="296739" y="1479729"/>
            <a:ext cx="8523733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Use </a:t>
            </a:r>
            <a:r>
              <a:rPr lang="en-US" sz="1600" b="1" dirty="0" smtClean="0">
                <a:latin typeface="Arial" charset="0"/>
              </a:rPr>
              <a:t>decision tree</a:t>
            </a:r>
            <a:r>
              <a:rPr lang="en-US" sz="1600" dirty="0" smtClean="0">
                <a:latin typeface="Arial" charset="0"/>
              </a:rPr>
              <a:t> to guide the mode selection.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b="1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The </a:t>
            </a:r>
            <a:r>
              <a:rPr lang="en-US" sz="1600" dirty="0">
                <a:latin typeface="Arial" charset="0"/>
              </a:rPr>
              <a:t>mode </a:t>
            </a:r>
            <a:r>
              <a:rPr lang="en-US" sz="1600" dirty="0" smtClean="0">
                <a:latin typeface="Arial" charset="0"/>
              </a:rPr>
              <a:t>selection basically </a:t>
            </a:r>
            <a:r>
              <a:rPr lang="en-US" sz="1600" dirty="0">
                <a:latin typeface="Arial" charset="0"/>
              </a:rPr>
              <a:t>forces the output to be one of the candidate </a:t>
            </a:r>
            <a:r>
              <a:rPr lang="en-US" sz="1600" dirty="0" smtClean="0">
                <a:latin typeface="Arial" charset="0"/>
              </a:rPr>
              <a:t>hypotheses, but </a:t>
            </a:r>
            <a:r>
              <a:rPr lang="en-US" sz="1600" dirty="0">
                <a:latin typeface="Arial" charset="0"/>
              </a:rPr>
              <a:t>allows discrepancy with the decision tree </a:t>
            </a:r>
            <a:r>
              <a:rPr lang="en-US" sz="1600" dirty="0" smtClean="0">
                <a:latin typeface="Arial" charset="0"/>
              </a:rPr>
              <a:t>prediction with a penalty.</a:t>
            </a:r>
            <a:endParaRPr lang="en-US" sz="1600" dirty="0">
              <a:latin typeface="Arial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Mode Selection Potential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36" y="1772816"/>
            <a:ext cx="517746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CMU\Research\WACV_2015\latex_shortened\Model_Mode_Selec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32985"/>
            <a:ext cx="190389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16</a:t>
            </a:fld>
            <a:endParaRPr lang="en-US" sz="140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4808121"/>
            <a:ext cx="5059680" cy="151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0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Box 1"/>
          <p:cNvSpPr txBox="1">
            <a:spLocks noChangeArrowheads="1"/>
          </p:cNvSpPr>
          <p:nvPr/>
        </p:nvSpPr>
        <p:spPr bwMode="auto">
          <a:xfrm>
            <a:off x="296739" y="1510605"/>
            <a:ext cx="85237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The coupled structure potential captures two most important relations between a border hypothesis and a lane hypothesis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 smtClean="0">
                <a:latin typeface="Arial" charset="0"/>
              </a:rPr>
              <a:t>Parallelism:</a:t>
            </a:r>
            <a:r>
              <a:rPr lang="en-US" sz="1600" dirty="0" smtClean="0">
                <a:latin typeface="Arial" charset="0"/>
              </a:rPr>
              <a:t> The assumption gets stronger as border and lane marker gets closer.</a:t>
            </a:r>
            <a:endParaRPr lang="en-US" sz="1600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 smtClean="0">
                <a:latin typeface="Arial" charset="0"/>
              </a:rPr>
              <a:t>Distance:</a:t>
            </a:r>
            <a:r>
              <a:rPr lang="en-US" sz="1600" dirty="0" smtClean="0">
                <a:latin typeface="Arial" charset="0"/>
              </a:rPr>
              <a:t> The border hypothesis is always above the lane marker hypothesis.</a:t>
            </a:r>
            <a:endParaRPr lang="en-US" sz="1600" dirty="0">
              <a:latin typeface="Arial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Coupled Structure Potential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16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17</a:t>
            </a:fld>
            <a:endParaRPr lang="en-US" sz="140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663628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D:\CMU\Research\WACV_2015\latex_shortened\Model_Coupled_Struc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74" y="3604250"/>
            <a:ext cx="597551" cy="17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8" y="5473967"/>
            <a:ext cx="3581400" cy="39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3" y="4933951"/>
            <a:ext cx="1769375" cy="33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76" y="4913392"/>
            <a:ext cx="1668723" cy="37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Inference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96739" y="1600200"/>
            <a:ext cx="8523733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Ideally, we want a complete inference on all previous frames at each time </a:t>
            </a:r>
            <a:r>
              <a:rPr lang="en-US" sz="1600" i="1" dirty="0" smtClean="0">
                <a:latin typeface="Arial" charset="0"/>
              </a:rPr>
              <a:t>t</a:t>
            </a:r>
            <a:r>
              <a:rPr lang="en-US" sz="1600" dirty="0" smtClean="0">
                <a:latin typeface="Arial" charset="0"/>
              </a:rPr>
              <a:t>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In reality, we reuse the previous inference result on 1 : </a:t>
            </a:r>
            <a:r>
              <a:rPr lang="en-US" sz="1600" i="1" dirty="0" smtClean="0">
                <a:latin typeface="Arial" charset="0"/>
              </a:rPr>
              <a:t>t</a:t>
            </a:r>
            <a:r>
              <a:rPr lang="en-US" sz="1600" dirty="0" smtClean="0">
                <a:latin typeface="Arial" charset="0"/>
              </a:rPr>
              <a:t>-1 frames, and only </a:t>
            </a:r>
            <a:r>
              <a:rPr lang="en-US" sz="1600" dirty="0">
                <a:latin typeface="Arial" charset="0"/>
              </a:rPr>
              <a:t>infer the </a:t>
            </a:r>
            <a:r>
              <a:rPr lang="en-US" sz="1600" dirty="0" smtClean="0">
                <a:latin typeface="Arial" charset="0"/>
              </a:rPr>
              <a:t>current frame </a:t>
            </a:r>
            <a:r>
              <a:rPr lang="en-US" sz="1600" i="1" dirty="0" smtClean="0">
                <a:latin typeface="Arial" charset="0"/>
              </a:rPr>
              <a:t>t</a:t>
            </a:r>
            <a:r>
              <a:rPr lang="en-US" sz="1600" dirty="0" smtClean="0">
                <a:latin typeface="Arial" charset="0"/>
              </a:rPr>
              <a:t> in an online updating style: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dirty="0" smtClean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endParaRPr lang="en-US" sz="1600" dirty="0" smtClean="0">
              <a:latin typeface="Arial" charset="0"/>
            </a:endParaRPr>
          </a:p>
          <a:p>
            <a:pPr eaLnBrk="1" hangingPunct="1">
              <a:spcBef>
                <a:spcPts val="1200"/>
              </a:spcBef>
            </a:pPr>
            <a:endParaRPr lang="en-US" sz="1600" b="1" dirty="0" smtClean="0">
              <a:latin typeface="Arial" charset="0"/>
            </a:endParaRPr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18</a:t>
            </a:fld>
            <a:endParaRPr lang="en-US" sz="140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24" y="2057400"/>
            <a:ext cx="2895600" cy="4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78" y="3537073"/>
            <a:ext cx="6328492" cy="27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76" y="4005279"/>
            <a:ext cx="4119496" cy="102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9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19</a:t>
            </a:fld>
            <a:endParaRPr lang="en-US" sz="1400" smtClean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Inference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600200"/>
            <a:ext cx="7924800" cy="376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>
                <a:latin typeface="Arial" charset="0"/>
              </a:rPr>
              <a:t>Inference procedure at t = 1: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1. Perform Hough voting for both border and lane marking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2. Perturb hypotheses if geometric relationship violated (optional)</a:t>
            </a:r>
          </a:p>
          <a:p>
            <a:pPr marL="285750" indent="-285750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b="1" dirty="0">
                <a:latin typeface="Arial" charset="0"/>
              </a:rPr>
              <a:t>Inference procedure at t &gt; 1:</a:t>
            </a:r>
            <a:br>
              <a:rPr lang="en-US" sz="1600" b="1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1. Generate the 3 candidate hypotheses for both border and lane marking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    </a:t>
            </a:r>
            <a:r>
              <a:rPr lang="en-US" sz="1600" b="1" dirty="0">
                <a:latin typeface="Arial" charset="0"/>
              </a:rPr>
              <a:t>Candidate-1: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Unconstrained </a:t>
            </a:r>
            <a:r>
              <a:rPr lang="en-US" sz="1600" dirty="0">
                <a:latin typeface="Arial" charset="0"/>
              </a:rPr>
              <a:t>Hough voting</a:t>
            </a:r>
            <a:r>
              <a:rPr lang="en-US" sz="1600" dirty="0" smtClean="0">
                <a:latin typeface="Arial" charset="0"/>
              </a:rPr>
              <a:t>.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    </a:t>
            </a:r>
            <a:r>
              <a:rPr lang="en-US" sz="1600" b="1" dirty="0" smtClean="0">
                <a:latin typeface="Arial" charset="0"/>
              </a:rPr>
              <a:t>Candidate-2:</a:t>
            </a:r>
            <a:r>
              <a:rPr lang="en-US" sz="1600" dirty="0" smtClean="0">
                <a:latin typeface="Arial" charset="0"/>
              </a:rPr>
              <a:t> Constrained Hough voting on scanning window voting points.</a:t>
            </a:r>
            <a:br>
              <a:rPr lang="en-US" sz="1600" dirty="0" smtClean="0"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    </a:t>
            </a:r>
            <a:r>
              <a:rPr lang="en-US" sz="1600" b="1" dirty="0" smtClean="0">
                <a:latin typeface="Arial" charset="0"/>
              </a:rPr>
              <a:t>Canddiate-3:</a:t>
            </a:r>
            <a:r>
              <a:rPr lang="en-US" sz="1600" dirty="0" smtClean="0">
                <a:latin typeface="Arial" charset="0"/>
              </a:rPr>
              <a:t> Constrained Hough voting on gradient voting points.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2. Use decision tree to </a:t>
            </a:r>
            <a:r>
              <a:rPr lang="en-US" sz="1600" dirty="0" smtClean="0">
                <a:latin typeface="Arial" charset="0"/>
              </a:rPr>
              <a:t>select </a:t>
            </a:r>
            <a:r>
              <a:rPr lang="en-US" sz="1600" dirty="0">
                <a:latin typeface="Arial" charset="0"/>
              </a:rPr>
              <a:t>the best </a:t>
            </a:r>
            <a:r>
              <a:rPr lang="en-US" sz="1600" dirty="0" smtClean="0">
                <a:latin typeface="Arial" charset="0"/>
              </a:rPr>
              <a:t>candidate.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3. </a:t>
            </a:r>
            <a:r>
              <a:rPr lang="en-US" sz="1600" dirty="0" smtClean="0">
                <a:latin typeface="Arial" charset="0"/>
              </a:rPr>
              <a:t>Perturb border </a:t>
            </a:r>
            <a:r>
              <a:rPr lang="en-US" sz="1600" dirty="0">
                <a:latin typeface="Arial" charset="0"/>
              </a:rPr>
              <a:t>candidate hypotheses if geometric relationship violated (optional)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4. Re-select the best </a:t>
            </a:r>
            <a:r>
              <a:rPr lang="en-US" sz="1600" dirty="0" smtClean="0">
                <a:latin typeface="Arial" charset="0"/>
              </a:rPr>
              <a:t>candidate</a:t>
            </a:r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52542" y="409575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Problem Formulation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777577" y="4343400"/>
            <a:ext cx="76044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365760" lvl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1600" dirty="0" smtClean="0">
                <a:latin typeface="Arial" charset="0"/>
                <a:ea typeface="굴림" pitchFamily="34" charset="-127"/>
              </a:rPr>
              <a:t>Estimate the line hypotheses of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border 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and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the closest lane 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marker to return an estimated drivable margin.</a:t>
            </a:r>
          </a:p>
          <a:p>
            <a:pPr marL="365760" lvl="1">
              <a:lnSpc>
                <a:spcPct val="8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ko-KR" sz="1600" dirty="0" smtClean="0">
                <a:latin typeface="Arial" charset="0"/>
                <a:ea typeface="굴림" pitchFamily="34" charset="-127"/>
              </a:rPr>
              <a:t>On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the right-most lane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, paved shoulder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is expected to be 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detected. On the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inner lanes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, the detected margin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also 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includes lanes </a:t>
            </a:r>
            <a:r>
              <a:rPr lang="en-US" altLang="ko-KR" sz="1600" dirty="0">
                <a:latin typeface="Arial" charset="0"/>
                <a:ea typeface="굴림" pitchFamily="34" charset="-127"/>
              </a:rPr>
              <a:t>on the right</a:t>
            </a:r>
            <a:r>
              <a:rPr lang="en-US" altLang="ko-KR" sz="1600" dirty="0" smtClean="0">
                <a:latin typeface="Arial" charset="0"/>
                <a:ea typeface="굴림" pitchFamily="34" charset="-127"/>
              </a:rPr>
              <a:t>.</a:t>
            </a:r>
            <a:endParaRPr lang="en-US" altLang="ko-KR" sz="1600" dirty="0">
              <a:latin typeface="Arial" charset="0"/>
              <a:ea typeface="굴림" pitchFamily="34" charset="-127"/>
            </a:endParaRPr>
          </a:p>
        </p:txBody>
      </p:sp>
      <p:sp>
        <p:nvSpPr>
          <p:cNvPr id="8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</a:t>
            </a:fld>
            <a:endParaRPr lang="en-US" sz="1400" smtClean="0"/>
          </a:p>
        </p:txBody>
      </p:sp>
      <p:pic>
        <p:nvPicPr>
          <p:cNvPr id="9" name="Picture 2" descr="C:\Users\Chrisding\Desktop\PhD_Proposal\latex_v2_my\Fi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96872"/>
            <a:ext cx="5867400" cy="21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1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905000"/>
            <a:ext cx="8320088" cy="2286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Experiments</a:t>
            </a:r>
            <a:endParaRPr lang="en-US" altLang="ko-KR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굴림" pitchFamily="34" charset="-127"/>
            </a:endParaRPr>
          </a:p>
        </p:txBody>
      </p:sp>
      <p:sp>
        <p:nvSpPr>
          <p:cNvPr id="4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20</a:t>
            </a:fld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448807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4"/>
          <a:stretch/>
        </p:blipFill>
        <p:spPr bwMode="auto">
          <a:xfrm>
            <a:off x="1266825" y="1743075"/>
            <a:ext cx="661035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21</a:t>
            </a:fld>
            <a:endParaRPr lang="en-US" sz="140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2"/>
          <a:stretch/>
        </p:blipFill>
        <p:spPr bwMode="auto">
          <a:xfrm>
            <a:off x="1266825" y="3524250"/>
            <a:ext cx="66103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8475" y="3057525"/>
            <a:ext cx="3048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Without Coupled Structure</a:t>
            </a:r>
            <a:endParaRPr lang="en-US" sz="16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8475" y="4810125"/>
            <a:ext cx="3048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With Coupled Structure</a:t>
            </a:r>
            <a:endParaRPr lang="en-US" sz="1600" b="1" dirty="0">
              <a:latin typeface="+mj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Experiment: Coupled Structure Constraint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61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00"/>
          <a:stretch/>
        </p:blipFill>
        <p:spPr bwMode="auto">
          <a:xfrm>
            <a:off x="19253" y="1556792"/>
            <a:ext cx="9106240" cy="76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10072" y="5105400"/>
            <a:ext cx="733375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>
                <a:latin typeface="+mj-lt"/>
              </a:rPr>
              <a:t>Baseline1: </a:t>
            </a:r>
            <a:r>
              <a:rPr lang="en-US" sz="1600" dirty="0" smtClean="0">
                <a:latin typeface="+mj-lt"/>
              </a:rPr>
              <a:t>Unconstrained Hough </a:t>
            </a:r>
            <a:r>
              <a:rPr lang="en-US" sz="1600" dirty="0">
                <a:latin typeface="+mj-lt"/>
              </a:rPr>
              <a:t>voting </a:t>
            </a:r>
            <a:r>
              <a:rPr lang="en-US" sz="1600" dirty="0" smtClean="0">
                <a:latin typeface="+mj-lt"/>
              </a:rPr>
              <a:t>with scanning window voting points.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latin typeface="+mj-lt"/>
              </a:rPr>
              <a:t>Baseline2:</a:t>
            </a:r>
            <a:r>
              <a:rPr lang="en-US" sz="1600" dirty="0" smtClean="0">
                <a:latin typeface="+mj-lt"/>
              </a:rPr>
              <a:t> Constrained Hough </a:t>
            </a:r>
            <a:r>
              <a:rPr lang="en-US" sz="1600" dirty="0">
                <a:latin typeface="+mj-lt"/>
              </a:rPr>
              <a:t>voting </a:t>
            </a:r>
            <a:r>
              <a:rPr lang="en-US" sz="1600" dirty="0" smtClean="0">
                <a:latin typeface="+mj-lt"/>
              </a:rPr>
              <a:t>with scanning window voting points. </a:t>
            </a:r>
            <a:endParaRPr lang="en-US" sz="16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600" b="1" dirty="0" smtClean="0">
                <a:latin typeface="+mj-lt"/>
              </a:rPr>
              <a:t>Baseline3:</a:t>
            </a:r>
            <a:r>
              <a:rPr lang="en-US" sz="1600" dirty="0" smtClean="0">
                <a:latin typeface="+mj-lt"/>
              </a:rPr>
              <a:t> Adding gradient tracking on </a:t>
            </a:r>
            <a:r>
              <a:rPr lang="en-US" sz="1600" b="1" dirty="0" smtClean="0">
                <a:latin typeface="+mj-lt"/>
              </a:rPr>
              <a:t>Baseline2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22</a:t>
            </a:fld>
            <a:endParaRPr lang="en-US" sz="140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0" b="35613"/>
          <a:stretch/>
        </p:blipFill>
        <p:spPr bwMode="auto">
          <a:xfrm>
            <a:off x="19253" y="2684562"/>
            <a:ext cx="910624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8"/>
          <a:stretch/>
        </p:blipFill>
        <p:spPr bwMode="auto">
          <a:xfrm>
            <a:off x="19253" y="3770412"/>
            <a:ext cx="9106240" cy="7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8275" y="2290346"/>
            <a:ext cx="1676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Ground Truth</a:t>
            </a:r>
            <a:endParaRPr lang="en-US" sz="16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7425" y="2290346"/>
            <a:ext cx="1676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Baseline1</a:t>
            </a:r>
            <a:endParaRPr lang="en-US" sz="16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8275" y="3422333"/>
            <a:ext cx="1676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Baseline2</a:t>
            </a:r>
            <a:endParaRPr lang="en-US" sz="16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7425" y="3422333"/>
            <a:ext cx="1676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Baseline3</a:t>
            </a:r>
            <a:endParaRPr lang="en-US" sz="16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8275" y="4494312"/>
            <a:ext cx="16764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err="1" smtClean="0">
                <a:latin typeface="+mj-lt"/>
              </a:rPr>
              <a:t>Kalman</a:t>
            </a:r>
            <a:r>
              <a:rPr lang="en-US" sz="1600" b="1" dirty="0" smtClean="0">
                <a:latin typeface="+mj-lt"/>
              </a:rPr>
              <a:t> Filter</a:t>
            </a:r>
            <a:endParaRPr lang="en-US" sz="16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3125" y="4494312"/>
            <a:ext cx="190499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Proposed Method</a:t>
            </a:r>
            <a:endParaRPr lang="en-US" sz="1600" b="1" dirty="0">
              <a:latin typeface="+mj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Experiment: Qualitative Results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32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uctured_Hough_Voti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0300" y="1714500"/>
            <a:ext cx="4343400" cy="3429000"/>
          </a:xfrm>
          <a:prstGeom prst="rect">
            <a:avLst/>
          </a:prstGeom>
        </p:spPr>
      </p:pic>
      <p:sp>
        <p:nvSpPr>
          <p:cNvPr id="6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23</a:t>
            </a:fld>
            <a:endParaRPr lang="en-US" sz="140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Experiment: Qualitative Results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63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76" y="1524000"/>
            <a:ext cx="6930008" cy="20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24</a:t>
            </a:fld>
            <a:endParaRPr lang="en-US" sz="140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73016"/>
            <a:ext cx="5791200" cy="236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Experiment: Quantitative Results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82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57200" y="1649611"/>
            <a:ext cx="8305800" cy="288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Addressed highway border and shoulder detection by exploring structured information and formulating the tracking-and-detection problem as a structured Hough voting model.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The structured Hough voting model is a conditional random field.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Proposed fast real-time feature extraction and online inference.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Achieved robust performance under challenging scenarios and </a:t>
            </a:r>
            <a:r>
              <a:rPr lang="en-US" sz="1800" dirty="0">
                <a:latin typeface="Arial" charset="0"/>
              </a:rPr>
              <a:t>low quality </a:t>
            </a:r>
            <a:r>
              <a:rPr lang="en-US" sz="1800" dirty="0" smtClean="0">
                <a:latin typeface="Arial" charset="0"/>
              </a:rPr>
              <a:t>inputs from production camera.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Concluding Remarks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31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76200" y="2743200"/>
            <a:ext cx="8991600" cy="1447800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imes" pitchFamily="18" charset="0"/>
                <a:cs typeface="Times" pitchFamily="18" charset="0"/>
              </a:rPr>
              <a:t>Thank You!</a:t>
            </a:r>
          </a:p>
        </p:txBody>
      </p:sp>
      <p:sp>
        <p:nvSpPr>
          <p:cNvPr id="4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26</a:t>
            </a:fld>
            <a:endParaRPr 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1013892" y="3246572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>
                <a:latin typeface="Arial" charset="0"/>
              </a:rPr>
              <a:t>Concrete Barrier</a:t>
            </a: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3542888" y="3241576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 smtClean="0">
                <a:latin typeface="Arial" charset="0"/>
              </a:rPr>
              <a:t>Guard Rail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6054452" y="3246572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 smtClean="0">
                <a:latin typeface="Arial" charset="0"/>
              </a:rPr>
              <a:t>Pavement Boundary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0" y="332011"/>
            <a:ext cx="9144000" cy="96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굴림" pitchFamily="50" charset="-127"/>
                <a:cs typeface="+mj-cs"/>
              </a:rPr>
              <a:t>High-Level Idea: Learning based Method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51246"/>
          <a:stretch/>
        </p:blipFill>
        <p:spPr bwMode="auto">
          <a:xfrm>
            <a:off x="116011" y="3747130"/>
            <a:ext cx="2182585" cy="187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581993" y="3820388"/>
            <a:ext cx="850395" cy="1728003"/>
            <a:chOff x="6137532" y="3933245"/>
            <a:chExt cx="850395" cy="1728003"/>
          </a:xfrm>
        </p:grpSpPr>
        <p:sp>
          <p:nvSpPr>
            <p:cNvPr id="3" name="矩形 2"/>
            <p:cNvSpPr/>
            <p:nvPr/>
          </p:nvSpPr>
          <p:spPr bwMode="auto">
            <a:xfrm>
              <a:off x="6137535" y="4365104"/>
              <a:ext cx="850392" cy="432048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/>
                <a:t>Guard Rail</a:t>
              </a:r>
              <a:endParaRPr lang="en-US" sz="1200" b="1" dirty="0"/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6137534" y="4797152"/>
              <a:ext cx="850392" cy="43204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/>
                <a:t>Pavement Boundary</a:t>
              </a:r>
              <a:endParaRPr lang="en-US" sz="1200" b="1" dirty="0"/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6137533" y="3933245"/>
              <a:ext cx="850392" cy="432048"/>
            </a:xfrm>
            <a:prstGeom prst="rect">
              <a:avLst/>
            </a:prstGeom>
            <a:solidFill>
              <a:srgbClr val="00FF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/>
                <a:t>Concrete</a:t>
              </a:r>
            </a:p>
            <a:p>
              <a:pPr algn="ctr" eaLnBrk="0" hangingPunct="0"/>
              <a:r>
                <a:rPr lang="en-US" sz="1200" b="1" dirty="0" smtClean="0"/>
                <a:t>Barrier</a:t>
              </a:r>
              <a:endParaRPr lang="en-US" sz="1200" b="1" dirty="0"/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6137532" y="5229200"/>
              <a:ext cx="850392" cy="432048"/>
            </a:xfrm>
            <a:prstGeom prst="rect">
              <a:avLst/>
            </a:prstGeom>
            <a:solidFill>
              <a:srgbClr val="6464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200" b="1" dirty="0" smtClean="0"/>
                <a:t>Lane Marker</a:t>
              </a:r>
              <a:endParaRPr lang="en-US" sz="1200" b="1" dirty="0"/>
            </a:p>
          </p:txBody>
        </p:sp>
      </p:grpSp>
      <p:pic>
        <p:nvPicPr>
          <p:cNvPr id="22" name="Picture 2" descr="D:\CMU\Project\GM\Code_Shoulder_Detection_Paper\Result\Old_Method_Improved5\Visual\10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16" y="3828866"/>
            <a:ext cx="21717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3"/>
          <p:cNvSpPr txBox="1">
            <a:spLocks noChangeAspect="1" noChangeArrowheads="1"/>
          </p:cNvSpPr>
          <p:nvPr/>
        </p:nvSpPr>
        <p:spPr bwMode="auto">
          <a:xfrm>
            <a:off x="257607" y="5569427"/>
            <a:ext cx="1899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 smtClean="0">
                <a:latin typeface="Arial" charset="0"/>
              </a:rPr>
              <a:t>Densely fired scanning windows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4" name="TextBox 13"/>
          <p:cNvSpPr txBox="1">
            <a:spLocks noChangeAspect="1" noChangeArrowheads="1"/>
          </p:cNvSpPr>
          <p:nvPr/>
        </p:nvSpPr>
        <p:spPr bwMode="auto">
          <a:xfrm>
            <a:off x="2555004" y="5570076"/>
            <a:ext cx="1769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 smtClean="0">
                <a:latin typeface="Arial" charset="0"/>
              </a:rPr>
              <a:t>Returned voting points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5" name="TextBox 13"/>
          <p:cNvSpPr txBox="1">
            <a:spLocks noChangeAspect="1" noChangeArrowheads="1"/>
          </p:cNvSpPr>
          <p:nvPr/>
        </p:nvSpPr>
        <p:spPr bwMode="auto">
          <a:xfrm>
            <a:off x="6956488" y="5565131"/>
            <a:ext cx="1938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 smtClean="0">
                <a:latin typeface="Arial" charset="0"/>
              </a:rPr>
              <a:t>Border / lane marker hypotheses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0" r="1726"/>
          <a:stretch/>
        </p:blipFill>
        <p:spPr bwMode="auto">
          <a:xfrm>
            <a:off x="2350031" y="3747130"/>
            <a:ext cx="2179865" cy="187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右箭头 4"/>
          <p:cNvSpPr/>
          <p:nvPr/>
        </p:nvSpPr>
        <p:spPr bwMode="auto">
          <a:xfrm>
            <a:off x="5569479" y="4391929"/>
            <a:ext cx="1176352" cy="584731"/>
          </a:xfrm>
          <a:prstGeom prst="rightArrow">
            <a:avLst/>
          </a:prstGeom>
          <a:solidFill>
            <a:srgbClr val="6464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5448171" y="4980994"/>
            <a:ext cx="1395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Structured Hough Voting</a:t>
            </a:r>
          </a:p>
        </p:txBody>
      </p:sp>
      <p:pic>
        <p:nvPicPr>
          <p:cNvPr id="3075" name="Picture 3" descr="D:\CMU\Project\GM\Code_Shoulder_Detection_Paper\Data_Training_Calibrated\Border_Detection\Concrete\Close\04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MU\Project\GM\Code_Shoulder_Detection_Paper\Data_Training_Calibrated\Border_Detection\Natural\Close\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3691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CMU\Project\GM\Code_Shoulder_Detection_Paper\Data_Training_Calibrated\Border_Detection\Steel\Close\02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88" y="1413691"/>
            <a:ext cx="2286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4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0489" grpId="0"/>
      <p:bldP spid="20490" grpId="0"/>
      <p:bldP spid="23" grpId="0"/>
      <p:bldP spid="24" grpId="0"/>
      <p:bldP spid="25" grpId="0"/>
      <p:bldP spid="5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hrisding\Desktop\Set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6" y="1524000"/>
            <a:ext cx="3430114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1981201"/>
            <a:ext cx="4267200" cy="22313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1592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training images: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Concrete Barrier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(839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images)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Guard Rail (300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images)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Pavement Boundary (453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images)</a:t>
            </a:r>
          </a:p>
          <a:p>
            <a:pPr>
              <a:spcBef>
                <a:spcPts val="600"/>
              </a:spcBef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2638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testing images: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3200" b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굴림" pitchFamily="50" charset="-127"/>
                <a:cs typeface="+mj-cs"/>
              </a:rPr>
              <a:t>Dataset Collection</a:t>
            </a:r>
          </a:p>
        </p:txBody>
      </p:sp>
    </p:spTree>
    <p:extLst>
      <p:ext uri="{BB962C8B-B14F-4D97-AF65-F5344CB8AC3E}">
        <p14:creationId xmlns:p14="http://schemas.microsoft.com/office/powerpoint/2010/main" val="24780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Training Patch </a:t>
            </a:r>
            <a:r>
              <a:rPr lang="en-US" altLang="ko-KR" sz="3200" b="1" kern="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Alignment</a:t>
            </a:r>
            <a:endParaRPr lang="en-US" altLang="ko-KR" sz="3200" b="1" kern="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9" name="Picture 2" descr="C:\Users\Chrisding\CMU\Project\GM\Code_Shoulder_Detection\Data_Training\Border_Detection\Concrete\Close\Patch_Negative\00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5741987"/>
            <a:ext cx="1343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Chrisding\CMU\Project\GM\Code_Shoulder_Detection\Data_Training\Border_Detection\Concrete\Close\Patch_Negative\000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5741987"/>
            <a:ext cx="1343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hrisding\CMU\Project\GM\Code_Shoulder_Detection\Data_Training\Border_Detection\Concrete\Close\Patch_Negative\000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741987"/>
            <a:ext cx="1343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25513" y="5643750"/>
            <a:ext cx="1106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Arial" charset="0"/>
              </a:rPr>
              <a:t>Negative Samples:</a:t>
            </a:r>
          </a:p>
        </p:txBody>
      </p:sp>
      <p:pic>
        <p:nvPicPr>
          <p:cNvPr id="16" name="Picture 8" descr="C:\Users\Chrisding\CMU\Project\GM\Code_Shoulder_Detection\Data_Training\Border_Detection\Concrete\Close\Patch_Positive\000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4876800"/>
            <a:ext cx="1343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26275" y="4837362"/>
            <a:ext cx="1130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Arial" charset="0"/>
              </a:rPr>
              <a:t>Positive Samples:</a:t>
            </a:r>
          </a:p>
        </p:txBody>
      </p:sp>
      <p:pic>
        <p:nvPicPr>
          <p:cNvPr id="2050" name="Picture 2" descr="C:\Users\Chrisding\CMU\Project\GM\Code_Shoulder_Detection\Data_Training_Labeled\Border_Detection\Boundary_Positive\Natural\Close\000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4876800"/>
            <a:ext cx="134143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Chrisding\CMU\Project\GM\Code_Shoulder_Detection\Data_Training_Labeled\Border_Detection\Boundary_Positive\Steel\Close\0025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876800"/>
            <a:ext cx="13335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Chrisding\CMU\Project\GM\Code_Shoulder_Detection\Data_Training_Labeled\Border_Detection\Lane_Positive\0000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4876800"/>
            <a:ext cx="13350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Chrisding\CMU\Project\GM\Code_Shoulder_Detection\Data_Training_Labeled\Border_Detection\Lane_Negative\0214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741987"/>
            <a:ext cx="13350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4905618" y="1376363"/>
            <a:ext cx="3986862" cy="3200400"/>
            <a:chOff x="4905618" y="1376363"/>
            <a:chExt cx="3986862" cy="3200400"/>
          </a:xfrm>
        </p:grpSpPr>
        <p:pic>
          <p:nvPicPr>
            <p:cNvPr id="22531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618" y="1376363"/>
              <a:ext cx="3986862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矩形 2"/>
            <p:cNvSpPr>
              <a:spLocks noChangeArrowheads="1"/>
            </p:cNvSpPr>
            <p:nvPr/>
          </p:nvSpPr>
          <p:spPr bwMode="auto">
            <a:xfrm>
              <a:off x="5091911" y="2067994"/>
              <a:ext cx="719787" cy="343983"/>
            </a:xfrm>
            <a:prstGeom prst="rect">
              <a:avLst/>
            </a:prstGeom>
            <a:noFill/>
            <a:ln w="19050" algn="ctr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5822305" y="2013442"/>
              <a:ext cx="719787" cy="343983"/>
            </a:xfrm>
            <a:prstGeom prst="rect">
              <a:avLst/>
            </a:prstGeom>
            <a:noFill/>
            <a:ln w="19050" algn="ctr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6548154" y="1964951"/>
              <a:ext cx="719786" cy="343983"/>
            </a:xfrm>
            <a:prstGeom prst="rect">
              <a:avLst/>
            </a:prstGeom>
            <a:noFill/>
            <a:ln w="19050" algn="ctr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1" name="矩形 30"/>
            <p:cNvSpPr>
              <a:spLocks noChangeArrowheads="1"/>
            </p:cNvSpPr>
            <p:nvPr/>
          </p:nvSpPr>
          <p:spPr bwMode="auto">
            <a:xfrm>
              <a:off x="8002881" y="1881608"/>
              <a:ext cx="721302" cy="343982"/>
            </a:xfrm>
            <a:prstGeom prst="rect">
              <a:avLst/>
            </a:prstGeom>
            <a:noFill/>
            <a:ln w="19050" algn="ctr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2" name="矩形 31"/>
            <p:cNvSpPr>
              <a:spLocks noChangeArrowheads="1"/>
            </p:cNvSpPr>
            <p:nvPr/>
          </p:nvSpPr>
          <p:spPr bwMode="auto">
            <a:xfrm>
              <a:off x="7277032" y="1924038"/>
              <a:ext cx="721302" cy="343982"/>
            </a:xfrm>
            <a:prstGeom prst="rect">
              <a:avLst/>
            </a:prstGeom>
            <a:noFill/>
            <a:ln w="19050" algn="ctr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5" name="矩形 34"/>
            <p:cNvSpPr>
              <a:spLocks noChangeArrowheads="1"/>
            </p:cNvSpPr>
            <p:nvPr/>
          </p:nvSpPr>
          <p:spPr bwMode="auto">
            <a:xfrm>
              <a:off x="5094062" y="3117490"/>
              <a:ext cx="721302" cy="343982"/>
            </a:xfrm>
            <a:prstGeom prst="rect">
              <a:avLst/>
            </a:prstGeom>
            <a:noFill/>
            <a:ln w="19050" algn="ctr">
              <a:solidFill>
                <a:srgbClr val="00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6" name="矩形 35"/>
            <p:cNvSpPr>
              <a:spLocks noChangeArrowheads="1"/>
            </p:cNvSpPr>
            <p:nvPr/>
          </p:nvSpPr>
          <p:spPr bwMode="auto">
            <a:xfrm>
              <a:off x="5824457" y="3062938"/>
              <a:ext cx="721302" cy="343982"/>
            </a:xfrm>
            <a:prstGeom prst="rect">
              <a:avLst/>
            </a:prstGeom>
            <a:noFill/>
            <a:ln w="19050" algn="ctr">
              <a:solidFill>
                <a:srgbClr val="00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7" name="矩形 36"/>
            <p:cNvSpPr>
              <a:spLocks noChangeArrowheads="1"/>
            </p:cNvSpPr>
            <p:nvPr/>
          </p:nvSpPr>
          <p:spPr bwMode="auto">
            <a:xfrm>
              <a:off x="6550304" y="3026570"/>
              <a:ext cx="721302" cy="343982"/>
            </a:xfrm>
            <a:prstGeom prst="rect">
              <a:avLst/>
            </a:prstGeom>
            <a:noFill/>
            <a:ln w="19050" algn="ctr">
              <a:solidFill>
                <a:srgbClr val="00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8" name="矩形 37"/>
            <p:cNvSpPr>
              <a:spLocks noChangeArrowheads="1"/>
            </p:cNvSpPr>
            <p:nvPr/>
          </p:nvSpPr>
          <p:spPr bwMode="auto">
            <a:xfrm>
              <a:off x="8006547" y="2953833"/>
              <a:ext cx="719786" cy="343982"/>
            </a:xfrm>
            <a:prstGeom prst="rect">
              <a:avLst/>
            </a:prstGeom>
            <a:noFill/>
            <a:ln w="19050" algn="ctr">
              <a:solidFill>
                <a:srgbClr val="00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39" name="矩形 38"/>
            <p:cNvSpPr>
              <a:spLocks noChangeArrowheads="1"/>
            </p:cNvSpPr>
            <p:nvPr/>
          </p:nvSpPr>
          <p:spPr bwMode="auto">
            <a:xfrm>
              <a:off x="7280699" y="2984140"/>
              <a:ext cx="719787" cy="343982"/>
            </a:xfrm>
            <a:prstGeom prst="rect">
              <a:avLst/>
            </a:prstGeom>
            <a:noFill/>
            <a:ln w="19050" algn="ctr">
              <a:solidFill>
                <a:srgbClr val="00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6363"/>
            <a:ext cx="449270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9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>
            <a:grpSpLocks noChangeAspect="1"/>
          </p:cNvGrpSpPr>
          <p:nvPr/>
        </p:nvGrpSpPr>
        <p:grpSpPr bwMode="auto">
          <a:xfrm>
            <a:off x="-50081" y="1547676"/>
            <a:ext cx="1380880" cy="1901873"/>
            <a:chOff x="1163413" y="1559171"/>
            <a:chExt cx="1623719" cy="2237328"/>
          </a:xfrm>
        </p:grpSpPr>
        <p:pic>
          <p:nvPicPr>
            <p:cNvPr id="236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273" y="1559171"/>
              <a:ext cx="1475999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617" name="TextBox 23"/>
            <p:cNvSpPr txBox="1">
              <a:spLocks noChangeArrowheads="1"/>
            </p:cNvSpPr>
            <p:nvPr/>
          </p:nvSpPr>
          <p:spPr bwMode="auto">
            <a:xfrm>
              <a:off x="1163413" y="3398230"/>
              <a:ext cx="1623719" cy="398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latin typeface="Arial" charset="0"/>
                </a:rPr>
                <a:t>Filter Bank</a:t>
              </a:r>
            </a:p>
          </p:txBody>
        </p:sp>
      </p:grpSp>
      <p:pic>
        <p:nvPicPr>
          <p:cNvPr id="21" name="Picture 8" descr="C:\Users\Chrisding\CMU\Project\GM\Code_Shoulder_Detection\Data_Training\Border_Detection\Concrete\Close\Patch_Positive\00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4343400"/>
            <a:ext cx="13430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Chrisding\CMU\Project\GM\Code_Shoulder_Detection\Data_Training_Labeled\Border_Detection\Boundary_Positive\Steel\Close\002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43400"/>
            <a:ext cx="13335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Chrisding\CMU\Project\GM\Code_Shoulder_Detection\Data_Training_Labeled\Border_Detection\Lane_Positive\000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4343400"/>
            <a:ext cx="13350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00200" y="5033962"/>
            <a:ext cx="5905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Arial" charset="0"/>
              </a:rPr>
              <a:t>Patches that are discriminative to HOG</a:t>
            </a:r>
          </a:p>
        </p:txBody>
      </p:sp>
      <p:pic>
        <p:nvPicPr>
          <p:cNvPr id="25" name="Picture 2" descr="C:\Users\Chrisding\CMU\Project\GM\Code_Shoulder_Detection\Data_Training_Labeled\Border_Detection\Boundary_Positive\Natural\Close\0002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5561012"/>
            <a:ext cx="13414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Users\Chrisding\CMU\Project\GM\Code_Shoulder_Detection\Data_Training_Labeled\Border_Detection\Boundary_Positive\Steel\Close\002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61012"/>
            <a:ext cx="13335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C:\Users\Chrisding\CMU\Project\GM\Code_Shoulder_Detection\Data_Training_Labeled\Border_Detection\Lane_Positive\000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5561012"/>
            <a:ext cx="13350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00200" y="6237287"/>
            <a:ext cx="5905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Arial" charset="0"/>
              </a:rPr>
              <a:t>Patches that are discriminative to filter banks</a:t>
            </a: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1209551" y="1526230"/>
            <a:ext cx="3146425" cy="2545732"/>
            <a:chOff x="1619672" y="1603348"/>
            <a:chExt cx="3146425" cy="2545732"/>
          </a:xfrm>
        </p:grpSpPr>
        <p:sp>
          <p:nvSpPr>
            <p:cNvPr id="115" name="TextBox 114"/>
            <p:cNvSpPr txBox="1">
              <a:spLocks noChangeArrowheads="1"/>
            </p:cNvSpPr>
            <p:nvPr/>
          </p:nvSpPr>
          <p:spPr bwMode="auto">
            <a:xfrm>
              <a:off x="2145928" y="3563293"/>
              <a:ext cx="208756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latin typeface="Arial" charset="0"/>
                </a:rPr>
                <a:t>Concatenated Filter Bank Feature</a:t>
              </a:r>
            </a:p>
          </p:txBody>
        </p:sp>
        <p:pic>
          <p:nvPicPr>
            <p:cNvPr id="23556" name="Picture 8" descr="C:\Users\Chrisding\CMU\Project\GM\Code_Shoulder_Detection\Data_Training\Border_Detection\Concrete\Close\Patch_Positive\000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810" y="1604318"/>
              <a:ext cx="272415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" name="组合 97"/>
            <p:cNvGrpSpPr>
              <a:grpSpLocks/>
            </p:cNvGrpSpPr>
            <p:nvPr/>
          </p:nvGrpSpPr>
          <p:grpSpPr bwMode="auto">
            <a:xfrm>
              <a:off x="1619672" y="1947218"/>
              <a:ext cx="3146425" cy="1616075"/>
              <a:chOff x="3785108" y="2138398"/>
              <a:chExt cx="3145536" cy="1616017"/>
            </a:xfrm>
          </p:grpSpPr>
          <p:sp>
            <p:nvSpPr>
              <p:cNvPr id="23574" name="矩形 89"/>
              <p:cNvSpPr>
                <a:spLocks noChangeArrowheads="1"/>
              </p:cNvSpPr>
              <p:nvPr/>
            </p:nvSpPr>
            <p:spPr bwMode="auto">
              <a:xfrm>
                <a:off x="3785108" y="3571535"/>
                <a:ext cx="1572768" cy="182880"/>
              </a:xfrm>
              <a:prstGeom prst="rect">
                <a:avLst/>
              </a:prstGeom>
              <a:solidFill>
                <a:srgbClr val="800080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b="1">
                  <a:latin typeface="Times New Roman" pitchFamily="18" charset="0"/>
                  <a:ea typeface="宋体" pitchFamily="2" charset="-122"/>
                </a:endParaRPr>
              </a:p>
            </p:txBody>
          </p:sp>
          <p:sp>
            <p:nvSpPr>
              <p:cNvPr id="23575" name="矩形 90"/>
              <p:cNvSpPr>
                <a:spLocks noChangeArrowheads="1"/>
              </p:cNvSpPr>
              <p:nvPr/>
            </p:nvSpPr>
            <p:spPr bwMode="auto">
              <a:xfrm>
                <a:off x="5357876" y="3571535"/>
                <a:ext cx="1572768" cy="182880"/>
              </a:xfrm>
              <a:prstGeom prst="rect">
                <a:avLst/>
              </a:prstGeom>
              <a:solidFill>
                <a:srgbClr val="0000D0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en-US" b="1">
                  <a:latin typeface="Times New Roman" pitchFamily="18" charset="0"/>
                  <a:ea typeface="宋体" pitchFamily="2" charset="-122"/>
                </a:endParaRPr>
              </a:p>
            </p:txBody>
          </p:sp>
          <p:cxnSp>
            <p:nvCxnSpPr>
              <p:cNvPr id="23576" name="直接箭头连接符 91"/>
              <p:cNvCxnSpPr>
                <a:cxnSpLocks noChangeShapeType="1"/>
              </p:cNvCxnSpPr>
              <p:nvPr/>
            </p:nvCxnSpPr>
            <p:spPr bwMode="auto">
              <a:xfrm flipH="1">
                <a:off x="4571492" y="2138398"/>
                <a:ext cx="790726" cy="1433137"/>
              </a:xfrm>
              <a:prstGeom prst="straightConnector1">
                <a:avLst/>
              </a:prstGeom>
              <a:noFill/>
              <a:ln w="50800" algn="ctr">
                <a:solidFill>
                  <a:srgbClr val="80008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577" name="直接箭头连接符 92"/>
              <p:cNvCxnSpPr>
                <a:cxnSpLocks noChangeShapeType="1"/>
                <a:endCxn id="23575" idx="0"/>
              </p:cNvCxnSpPr>
              <p:nvPr/>
            </p:nvCxnSpPr>
            <p:spPr bwMode="auto">
              <a:xfrm>
                <a:off x="5362218" y="2816553"/>
                <a:ext cx="782042" cy="754982"/>
              </a:xfrm>
              <a:prstGeom prst="straightConnector1">
                <a:avLst/>
              </a:prstGeom>
              <a:noFill/>
              <a:ln w="50800" algn="ctr">
                <a:solidFill>
                  <a:srgbClr val="0000D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8" name="矩形 107"/>
            <p:cNvSpPr>
              <a:spLocks noChangeArrowheads="1"/>
            </p:cNvSpPr>
            <p:nvPr/>
          </p:nvSpPr>
          <p:spPr bwMode="auto">
            <a:xfrm>
              <a:off x="1824460" y="1603348"/>
              <a:ext cx="2730500" cy="685800"/>
            </a:xfrm>
            <a:prstGeom prst="rect">
              <a:avLst/>
            </a:prstGeom>
            <a:solidFill>
              <a:srgbClr val="80008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  <p:sp>
          <p:nvSpPr>
            <p:cNvPr id="113" name="矩形 112"/>
            <p:cNvSpPr>
              <a:spLocks noChangeArrowheads="1"/>
            </p:cNvSpPr>
            <p:nvPr/>
          </p:nvSpPr>
          <p:spPr bwMode="auto">
            <a:xfrm>
              <a:off x="1824460" y="2290118"/>
              <a:ext cx="2730500" cy="685800"/>
            </a:xfrm>
            <a:prstGeom prst="rect">
              <a:avLst/>
            </a:prstGeom>
            <a:solidFill>
              <a:srgbClr val="0000D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b="1">
                <a:latin typeface="Times New Roman" pitchFamily="18" charset="0"/>
                <a:ea typeface="宋体" pitchFamily="2" charset="-122"/>
              </a:endParaRPr>
            </a:p>
          </p:txBody>
        </p:sp>
      </p:grp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0" y="2333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3200" b="1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굴림" pitchFamily="50" charset="-127"/>
                <a:cs typeface="Arial" pitchFamily="34" charset="0"/>
              </a:rPr>
              <a:t>Feature Extraction</a:t>
            </a:r>
          </a:p>
        </p:txBody>
      </p:sp>
      <p:grpSp>
        <p:nvGrpSpPr>
          <p:cNvPr id="73" name="组合 72"/>
          <p:cNvGrpSpPr>
            <a:grpSpLocks noChangeAspect="1"/>
          </p:cNvGrpSpPr>
          <p:nvPr/>
        </p:nvGrpSpPr>
        <p:grpSpPr bwMode="auto">
          <a:xfrm>
            <a:off x="4363203" y="1870100"/>
            <a:ext cx="1779475" cy="1229032"/>
            <a:chOff x="954854" y="2117640"/>
            <a:chExt cx="1939582" cy="134007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68" t="21880" r="16217" b="62189"/>
            <a:stretch>
              <a:fillRect/>
            </a:stretch>
          </p:blipFill>
          <p:spPr bwMode="auto">
            <a:xfrm>
              <a:off x="1048240" y="2117640"/>
              <a:ext cx="1752805" cy="96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16"/>
            <p:cNvSpPr txBox="1">
              <a:spLocks noChangeArrowheads="1"/>
            </p:cNvSpPr>
            <p:nvPr/>
          </p:nvSpPr>
          <p:spPr bwMode="auto">
            <a:xfrm>
              <a:off x="954854" y="3119163"/>
              <a:ext cx="1939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latin typeface="Arial" charset="0"/>
                </a:rPr>
                <a:t>HOG</a:t>
              </a: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950561" y="1526230"/>
            <a:ext cx="3138487" cy="2550842"/>
            <a:chOff x="3792538" y="1795463"/>
            <a:chExt cx="3138487" cy="2550842"/>
          </a:xfrm>
        </p:grpSpPr>
        <p:pic>
          <p:nvPicPr>
            <p:cNvPr id="118" name="Picture 8" descr="C:\Users\Chrisding\CMU\Project\GM\Code_Shoulder_Detection\Data_Training\Border_Detection\Concrete\Close\Patch_Positive\000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8" y="1795463"/>
              <a:ext cx="272415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" name="组合 118"/>
            <p:cNvGrpSpPr>
              <a:grpSpLocks/>
            </p:cNvGrpSpPr>
            <p:nvPr/>
          </p:nvGrpSpPr>
          <p:grpSpPr bwMode="auto">
            <a:xfrm>
              <a:off x="3995738" y="1795463"/>
              <a:ext cx="2724150" cy="1371600"/>
              <a:chOff x="3995935" y="1794915"/>
              <a:chExt cx="2723882" cy="1371600"/>
            </a:xfrm>
          </p:grpSpPr>
          <p:cxnSp>
            <p:nvCxnSpPr>
              <p:cNvPr id="155" name="直接连接符 6"/>
              <p:cNvCxnSpPr>
                <a:cxnSpLocks noChangeShapeType="1"/>
                <a:stCxn id="118" idx="1"/>
                <a:endCxn id="118" idx="3"/>
              </p:cNvCxnSpPr>
              <p:nvPr/>
            </p:nvCxnSpPr>
            <p:spPr bwMode="auto">
              <a:xfrm>
                <a:off x="3995935" y="2480715"/>
                <a:ext cx="2723882" cy="0"/>
              </a:xfrm>
              <a:prstGeom prst="lin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6" name="直接连接符 14"/>
              <p:cNvCxnSpPr>
                <a:cxnSpLocks noChangeShapeType="1"/>
                <a:stCxn id="118" idx="0"/>
                <a:endCxn id="118" idx="2"/>
              </p:cNvCxnSpPr>
              <p:nvPr/>
            </p:nvCxnSpPr>
            <p:spPr bwMode="auto">
              <a:xfrm>
                <a:off x="5357876" y="1794915"/>
                <a:ext cx="0" cy="1371600"/>
              </a:xfrm>
              <a:prstGeom prst="lin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直接连接符 17"/>
              <p:cNvCxnSpPr>
                <a:cxnSpLocks noChangeShapeType="1"/>
              </p:cNvCxnSpPr>
              <p:nvPr/>
            </p:nvCxnSpPr>
            <p:spPr bwMode="auto">
              <a:xfrm>
                <a:off x="6036668" y="1794915"/>
                <a:ext cx="0" cy="1371600"/>
              </a:xfrm>
              <a:prstGeom prst="lin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直接连接符 18"/>
              <p:cNvCxnSpPr>
                <a:cxnSpLocks noChangeShapeType="1"/>
              </p:cNvCxnSpPr>
              <p:nvPr/>
            </p:nvCxnSpPr>
            <p:spPr bwMode="auto">
              <a:xfrm>
                <a:off x="4667758" y="1794915"/>
                <a:ext cx="0" cy="1371600"/>
              </a:xfrm>
              <a:prstGeom prst="lin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20" name="直接连接符 119"/>
            <p:cNvCxnSpPr>
              <a:cxnSpLocks noChangeShapeType="1"/>
              <a:stCxn id="118" idx="1"/>
              <a:endCxn id="118" idx="3"/>
            </p:cNvCxnSpPr>
            <p:nvPr/>
          </p:nvCxnSpPr>
          <p:spPr bwMode="auto">
            <a:xfrm>
              <a:off x="3995738" y="2481263"/>
              <a:ext cx="2724150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21" name="组合 120"/>
            <p:cNvGrpSpPr>
              <a:grpSpLocks/>
            </p:cNvGrpSpPr>
            <p:nvPr/>
          </p:nvGrpSpPr>
          <p:grpSpPr bwMode="auto">
            <a:xfrm>
              <a:off x="3792538" y="1931988"/>
              <a:ext cx="3138487" cy="1824037"/>
              <a:chOff x="3792436" y="1931883"/>
              <a:chExt cx="3138915" cy="1824013"/>
            </a:xfrm>
          </p:grpSpPr>
          <p:grpSp>
            <p:nvGrpSpPr>
              <p:cNvPr id="123" name="组合 36"/>
              <p:cNvGrpSpPr>
                <a:grpSpLocks/>
              </p:cNvGrpSpPr>
              <p:nvPr/>
            </p:nvGrpSpPr>
            <p:grpSpPr bwMode="auto">
              <a:xfrm>
                <a:off x="3792436" y="1931885"/>
                <a:ext cx="732750" cy="1824011"/>
                <a:chOff x="3741056" y="1916801"/>
                <a:chExt cx="732750" cy="1824011"/>
              </a:xfrm>
            </p:grpSpPr>
            <p:pic>
              <p:nvPicPr>
                <p:cNvPr id="153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4079965" y="1916801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4" name="矩形 34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800080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4" name="组合 41"/>
              <p:cNvGrpSpPr>
                <a:grpSpLocks/>
              </p:cNvGrpSpPr>
              <p:nvPr/>
            </p:nvGrpSpPr>
            <p:grpSpPr bwMode="auto">
              <a:xfrm>
                <a:off x="4131344" y="2611367"/>
                <a:ext cx="448126" cy="1144529"/>
                <a:chOff x="3686122" y="2596283"/>
                <a:chExt cx="448126" cy="1144529"/>
              </a:xfrm>
            </p:grpSpPr>
            <p:pic>
              <p:nvPicPr>
                <p:cNvPr id="151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686122" y="2596283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2" name="矩形 43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0000D0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5" name="组合 44"/>
              <p:cNvGrpSpPr>
                <a:grpSpLocks/>
              </p:cNvGrpSpPr>
              <p:nvPr/>
            </p:nvGrpSpPr>
            <p:grpSpPr bwMode="auto">
              <a:xfrm>
                <a:off x="4574537" y="1931884"/>
                <a:ext cx="633662" cy="1824012"/>
                <a:chOff x="3741056" y="1916800"/>
                <a:chExt cx="633662" cy="1824012"/>
              </a:xfrm>
            </p:grpSpPr>
            <p:pic>
              <p:nvPicPr>
                <p:cNvPr id="149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980877" y="1916800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0" name="矩形 46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336699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6" name="组合 47"/>
              <p:cNvGrpSpPr>
                <a:grpSpLocks/>
              </p:cNvGrpSpPr>
              <p:nvPr/>
            </p:nvGrpSpPr>
            <p:grpSpPr bwMode="auto">
              <a:xfrm>
                <a:off x="4814358" y="2611367"/>
                <a:ext cx="547212" cy="1144529"/>
                <a:chOff x="3587036" y="2596283"/>
                <a:chExt cx="547212" cy="1144529"/>
              </a:xfrm>
            </p:grpSpPr>
            <p:pic>
              <p:nvPicPr>
                <p:cNvPr id="147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587036" y="2596283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8" name="矩形 49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0066CC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7" name="组合 50"/>
              <p:cNvGrpSpPr>
                <a:grpSpLocks/>
              </p:cNvGrpSpPr>
              <p:nvPr/>
            </p:nvGrpSpPr>
            <p:grpSpPr bwMode="auto">
              <a:xfrm>
                <a:off x="5362218" y="1931885"/>
                <a:ext cx="528884" cy="1824011"/>
                <a:chOff x="3741056" y="1916801"/>
                <a:chExt cx="528884" cy="1824011"/>
              </a:xfrm>
            </p:grpSpPr>
            <p:pic>
              <p:nvPicPr>
                <p:cNvPr id="145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876099" y="1916801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矩形 52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00007A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8" name="组合 53"/>
              <p:cNvGrpSpPr>
                <a:grpSpLocks/>
              </p:cNvGrpSpPr>
              <p:nvPr/>
            </p:nvGrpSpPr>
            <p:grpSpPr bwMode="auto">
              <a:xfrm>
                <a:off x="5497261" y="2611367"/>
                <a:ext cx="651990" cy="1144529"/>
                <a:chOff x="3482258" y="2596283"/>
                <a:chExt cx="651990" cy="1144529"/>
              </a:xfrm>
            </p:grpSpPr>
            <p:pic>
              <p:nvPicPr>
                <p:cNvPr id="143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482258" y="2596283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4" name="矩形 55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000054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29" name="组合 56"/>
              <p:cNvGrpSpPr>
                <a:grpSpLocks/>
              </p:cNvGrpSpPr>
              <p:nvPr/>
            </p:nvGrpSpPr>
            <p:grpSpPr bwMode="auto">
              <a:xfrm>
                <a:off x="6144318" y="1931883"/>
                <a:ext cx="424803" cy="1824013"/>
                <a:chOff x="3741056" y="1916799"/>
                <a:chExt cx="424803" cy="1824013"/>
              </a:xfrm>
            </p:grpSpPr>
            <p:pic>
              <p:nvPicPr>
                <p:cNvPr id="141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772018" y="1916799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" name="矩形 58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370AB6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grpSp>
            <p:nvGrpSpPr>
              <p:cNvPr id="130" name="组合 59"/>
              <p:cNvGrpSpPr>
                <a:grpSpLocks/>
              </p:cNvGrpSpPr>
              <p:nvPr/>
            </p:nvGrpSpPr>
            <p:grpSpPr bwMode="auto">
              <a:xfrm>
                <a:off x="6172588" y="2614165"/>
                <a:ext cx="758763" cy="1141731"/>
                <a:chOff x="3375485" y="2599081"/>
                <a:chExt cx="758763" cy="1141731"/>
              </a:xfrm>
            </p:grpSpPr>
            <p:pic>
              <p:nvPicPr>
                <p:cNvPr id="139" name="Picture 6" descr="http://upload.wikimedia.org/wikipedia/commons/thumb/8/8e/Histogram_example.svg/220px-Histogram_example.svg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01" t="5782" r="19429" b="8786"/>
                <a:stretch>
                  <a:fillRect/>
                </a:stretch>
              </p:blipFill>
              <p:spPr bwMode="auto">
                <a:xfrm>
                  <a:off x="3375485" y="2599081"/>
                  <a:ext cx="393841" cy="413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0" name="矩形 61"/>
                <p:cNvSpPr>
                  <a:spLocks noChangeArrowheads="1"/>
                </p:cNvSpPr>
                <p:nvPr/>
              </p:nvSpPr>
              <p:spPr bwMode="auto">
                <a:xfrm>
                  <a:off x="3741056" y="3557932"/>
                  <a:ext cx="393192" cy="182880"/>
                </a:xfrm>
                <a:prstGeom prst="rect">
                  <a:avLst/>
                </a:prstGeom>
                <a:solidFill>
                  <a:srgbClr val="00FF00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b="1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cxnSp>
            <p:nvCxnSpPr>
              <p:cNvPr id="131" name="直接箭头连接符 38"/>
              <p:cNvCxnSpPr>
                <a:cxnSpLocks noChangeShapeType="1"/>
                <a:stCxn id="153" idx="2"/>
                <a:endCxn id="154" idx="0"/>
              </p:cNvCxnSpPr>
              <p:nvPr/>
            </p:nvCxnSpPr>
            <p:spPr bwMode="auto">
              <a:xfrm flipH="1">
                <a:off x="3989032" y="2344910"/>
                <a:ext cx="339234" cy="1228106"/>
              </a:xfrm>
              <a:prstGeom prst="straightConnector1">
                <a:avLst/>
              </a:prstGeom>
              <a:noFill/>
              <a:ln w="50800" algn="ctr">
                <a:solidFill>
                  <a:srgbClr val="80008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2" name="直接箭头连接符 66"/>
              <p:cNvCxnSpPr>
                <a:cxnSpLocks noChangeShapeType="1"/>
                <a:stCxn id="149" idx="2"/>
                <a:endCxn id="150" idx="0"/>
              </p:cNvCxnSpPr>
              <p:nvPr/>
            </p:nvCxnSpPr>
            <p:spPr bwMode="auto">
              <a:xfrm flipH="1">
                <a:off x="4771133" y="2344909"/>
                <a:ext cx="240146" cy="1228107"/>
              </a:xfrm>
              <a:prstGeom prst="straightConnector1">
                <a:avLst/>
              </a:prstGeom>
              <a:noFill/>
              <a:ln w="50800" algn="ctr">
                <a:solidFill>
                  <a:srgbClr val="336699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直接箭头连接符 67"/>
              <p:cNvCxnSpPr>
                <a:cxnSpLocks noChangeShapeType="1"/>
                <a:stCxn id="145" idx="2"/>
                <a:endCxn id="146" idx="0"/>
              </p:cNvCxnSpPr>
              <p:nvPr/>
            </p:nvCxnSpPr>
            <p:spPr bwMode="auto">
              <a:xfrm flipH="1">
                <a:off x="5558814" y="2344910"/>
                <a:ext cx="135368" cy="1228106"/>
              </a:xfrm>
              <a:prstGeom prst="straightConnector1">
                <a:avLst/>
              </a:prstGeom>
              <a:noFill/>
              <a:ln w="50800" algn="ctr">
                <a:solidFill>
                  <a:srgbClr val="00007A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4" name="直接箭头连接符 68"/>
              <p:cNvCxnSpPr>
                <a:cxnSpLocks noChangeShapeType="1"/>
                <a:stCxn id="141" idx="2"/>
                <a:endCxn id="142" idx="0"/>
              </p:cNvCxnSpPr>
              <p:nvPr/>
            </p:nvCxnSpPr>
            <p:spPr bwMode="auto">
              <a:xfrm flipH="1">
                <a:off x="6340914" y="2344908"/>
                <a:ext cx="31287" cy="1228108"/>
              </a:xfrm>
              <a:prstGeom prst="straightConnector1">
                <a:avLst/>
              </a:prstGeom>
              <a:noFill/>
              <a:ln w="50800" algn="ctr">
                <a:solidFill>
                  <a:srgbClr val="370AB6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5" name="直接箭头连接符 80"/>
              <p:cNvCxnSpPr>
                <a:cxnSpLocks noChangeShapeType="1"/>
                <a:stCxn id="151" idx="2"/>
                <a:endCxn id="152" idx="0"/>
              </p:cNvCxnSpPr>
              <p:nvPr/>
            </p:nvCxnSpPr>
            <p:spPr bwMode="auto">
              <a:xfrm>
                <a:off x="4328265" y="3024392"/>
                <a:ext cx="54609" cy="548624"/>
              </a:xfrm>
              <a:prstGeom prst="straightConnector1">
                <a:avLst/>
              </a:prstGeom>
              <a:noFill/>
              <a:ln w="50800" algn="ctr">
                <a:solidFill>
                  <a:srgbClr val="0000D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" name="直接箭头连接符 81"/>
              <p:cNvCxnSpPr>
                <a:cxnSpLocks noChangeShapeType="1"/>
                <a:stCxn id="147" idx="2"/>
                <a:endCxn id="148" idx="0"/>
              </p:cNvCxnSpPr>
              <p:nvPr/>
            </p:nvCxnSpPr>
            <p:spPr bwMode="auto">
              <a:xfrm>
                <a:off x="5011279" y="3024392"/>
                <a:ext cx="153695" cy="548624"/>
              </a:xfrm>
              <a:prstGeom prst="straightConnector1">
                <a:avLst/>
              </a:prstGeom>
              <a:noFill/>
              <a:ln w="50800" algn="ctr">
                <a:solidFill>
                  <a:srgbClr val="0066CC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7" name="直接箭头连接符 82"/>
              <p:cNvCxnSpPr>
                <a:cxnSpLocks noChangeShapeType="1"/>
                <a:stCxn id="143" idx="2"/>
                <a:endCxn id="144" idx="0"/>
              </p:cNvCxnSpPr>
              <p:nvPr/>
            </p:nvCxnSpPr>
            <p:spPr bwMode="auto">
              <a:xfrm>
                <a:off x="5694182" y="3024392"/>
                <a:ext cx="258473" cy="548624"/>
              </a:xfrm>
              <a:prstGeom prst="straightConnector1">
                <a:avLst/>
              </a:prstGeom>
              <a:noFill/>
              <a:ln w="50800" algn="ctr">
                <a:solidFill>
                  <a:srgbClr val="000054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8" name="直接箭头连接符 83"/>
              <p:cNvCxnSpPr>
                <a:cxnSpLocks noChangeShapeType="1"/>
                <a:stCxn id="139" idx="2"/>
                <a:endCxn id="140" idx="0"/>
              </p:cNvCxnSpPr>
              <p:nvPr/>
            </p:nvCxnSpPr>
            <p:spPr bwMode="auto">
              <a:xfrm>
                <a:off x="6369509" y="3027190"/>
                <a:ext cx="365246" cy="545826"/>
              </a:xfrm>
              <a:prstGeom prst="straightConnector1">
                <a:avLst/>
              </a:prstGeom>
              <a:noFill/>
              <a:ln w="50800" algn="ctr">
                <a:solidFill>
                  <a:srgbClr val="00FF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2" name="TextBox 121"/>
            <p:cNvSpPr txBox="1">
              <a:spLocks noChangeArrowheads="1"/>
            </p:cNvSpPr>
            <p:nvPr/>
          </p:nvSpPr>
          <p:spPr bwMode="auto">
            <a:xfrm>
              <a:off x="4423569" y="3762105"/>
              <a:ext cx="18684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latin typeface="Arial" charset="0"/>
                </a:rPr>
                <a:t>Concatenated HOG 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1053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6627" name="TextBox 72"/>
          <p:cNvSpPr txBox="1">
            <a:spLocks noChangeArrowheads="1"/>
          </p:cNvSpPr>
          <p:nvPr/>
        </p:nvSpPr>
        <p:spPr bwMode="auto">
          <a:xfrm>
            <a:off x="687387" y="1871008"/>
            <a:ext cx="746601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Extract features from all training patches. (based on previous slide) 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Perform Fisher discriminant analysis (FDA).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Train an RBF kernel SVM on training features returned by FDA.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Perform scanning </a:t>
            </a:r>
            <a:r>
              <a:rPr lang="en-US" sz="1800" dirty="0">
                <a:latin typeface="Arial" charset="0"/>
              </a:rPr>
              <a:t>window </a:t>
            </a:r>
            <a:r>
              <a:rPr lang="en-US" sz="1800" dirty="0" smtClean="0">
                <a:latin typeface="Arial" charset="0"/>
              </a:rPr>
              <a:t>detection. (Deliberately triggering </a:t>
            </a:r>
            <a:r>
              <a:rPr lang="en-US" sz="1800" dirty="0">
                <a:latin typeface="Arial" charset="0"/>
              </a:rPr>
              <a:t>a lot of positive </a:t>
            </a:r>
            <a:r>
              <a:rPr lang="en-US" sz="1800" dirty="0" smtClean="0">
                <a:latin typeface="Arial" charset="0"/>
              </a:rPr>
              <a:t>fired windows)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latin typeface="Arial" charset="0"/>
              </a:rPr>
              <a:t>Return voting points of the fired windows.</a:t>
            </a:r>
            <a:endParaRPr lang="en-US" sz="1800" dirty="0">
              <a:latin typeface="Arial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2542" y="409575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Classification &amp; Detection</a:t>
            </a:r>
          </a:p>
        </p:txBody>
      </p:sp>
    </p:spTree>
    <p:extLst>
      <p:ext uri="{BB962C8B-B14F-4D97-AF65-F5344CB8AC3E}">
        <p14:creationId xmlns:p14="http://schemas.microsoft.com/office/powerpoint/2010/main" val="6475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10" descr="C:\Users\Chrisding\CMU\Project\GM\Code_Shoulder_Detection\Hough_Ma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6" y="1664872"/>
            <a:ext cx="3653904" cy="29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latex.codecogs.com/gif.latex?%5Cdpi%7B300%7D%20%5Cbg_white%20%5Chuge%20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0">
            <a:off x="6394906" y="2892652"/>
            <a:ext cx="200025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766331" y="3830867"/>
            <a:ext cx="2672819" cy="2569933"/>
            <a:chOff x="5766331" y="3725863"/>
            <a:chExt cx="2672819" cy="2569933"/>
          </a:xfrm>
        </p:grpSpPr>
        <p:grpSp>
          <p:nvGrpSpPr>
            <p:cNvPr id="28675" name="组合 7"/>
            <p:cNvGrpSpPr>
              <a:grpSpLocks/>
            </p:cNvGrpSpPr>
            <p:nvPr/>
          </p:nvGrpSpPr>
          <p:grpSpPr bwMode="auto">
            <a:xfrm>
              <a:off x="6153150" y="3725863"/>
              <a:ext cx="2286000" cy="2265504"/>
              <a:chOff x="6030416" y="3789040"/>
              <a:chExt cx="2286000" cy="2265300"/>
            </a:xfrm>
          </p:grpSpPr>
          <p:grpSp>
            <p:nvGrpSpPr>
              <p:cNvPr id="28680" name="组合 13"/>
              <p:cNvGrpSpPr>
                <a:grpSpLocks/>
              </p:cNvGrpSpPr>
              <p:nvPr/>
            </p:nvGrpSpPr>
            <p:grpSpPr bwMode="auto">
              <a:xfrm>
                <a:off x="6030416" y="3789040"/>
                <a:ext cx="2286000" cy="2265300"/>
                <a:chOff x="5605462" y="1457681"/>
                <a:chExt cx="2286000" cy="2123719"/>
              </a:xfrm>
            </p:grpSpPr>
            <p:cxnSp>
              <p:nvCxnSpPr>
                <p:cNvPr id="17" name="直接箭头连接符 16"/>
                <p:cNvCxnSpPr/>
                <p:nvPr/>
              </p:nvCxnSpPr>
              <p:spPr>
                <a:xfrm>
                  <a:off x="5605462" y="3578291"/>
                  <a:ext cx="22860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箭头连接符 17"/>
                <p:cNvCxnSpPr/>
                <p:nvPr/>
              </p:nvCxnSpPr>
              <p:spPr>
                <a:xfrm flipV="1">
                  <a:off x="5611812" y="1457681"/>
                  <a:ext cx="0" cy="2123586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679" name="Picture 9" descr="C:\Users\Chrisding\CMU\Project\GM\Code_Shoulder_Detection\Hough_Voting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184" y="4013557"/>
                <a:ext cx="1906395" cy="1863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4" descr="http://latex.codecogs.com/gif.latex?%5Cdpi%7B300%7D%20%5Cbg_white%20%5Chuge%20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331" y="4753769"/>
              <a:ext cx="17456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latex.codecogs.com/gif.latex?%5Cdpi%7B300%7D%20%5Cbg_white%20%5Chuge%20%5Cthet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509" y="6067196"/>
              <a:ext cx="128016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http://latex.codecogs.com/gif.latex?%5Cdpi%7B300%7D%20%5Cbg_white%20%5Chuge%20%5Cthe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33" y="3303550"/>
            <a:ext cx="153619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4" y="5114925"/>
            <a:ext cx="4874556" cy="75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8</a:t>
            </a:fld>
            <a:endParaRPr lang="en-US" sz="1400" smtClean="0"/>
          </a:p>
        </p:txBody>
      </p:sp>
      <p:grpSp>
        <p:nvGrpSpPr>
          <p:cNvPr id="4" name="组合 3"/>
          <p:cNvGrpSpPr/>
          <p:nvPr/>
        </p:nvGrpSpPr>
        <p:grpSpPr>
          <a:xfrm>
            <a:off x="6115050" y="1671637"/>
            <a:ext cx="2235200" cy="2062163"/>
            <a:chOff x="6115050" y="1595437"/>
            <a:chExt cx="2235200" cy="2062163"/>
          </a:xfrm>
        </p:grpSpPr>
        <p:pic>
          <p:nvPicPr>
            <p:cNvPr id="28674" name="Picture 6" descr="http://campar.in.tum.de/twiki/pub/Students/DaPentenrieder/hough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59"/>
            <a:stretch>
              <a:fillRect/>
            </a:stretch>
          </p:blipFill>
          <p:spPr bwMode="auto">
            <a:xfrm>
              <a:off x="6115050" y="1595437"/>
              <a:ext cx="2127250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s://latex.codecogs.com/png.latex?%5Cdpi%7B300%7D%20%5Cbg_white%20%5Chuge%20%28x_1%2Cy_1%2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3781" y="2063187"/>
              <a:ext cx="639642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latex.codecogs.com/gif.latex?%5Cdpi%7B300%7D%20%5Cbg_white%20%5Chuge%20%28x_2%2Cy_2%2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610" y="2575060"/>
              <a:ext cx="63964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957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Frame-wise Independent Hough Voting</a:t>
            </a:r>
          </a:p>
        </p:txBody>
      </p:sp>
      <p:pic>
        <p:nvPicPr>
          <p:cNvPr id="2050" name="Picture 2" descr="https://latex.codecogs.com/gif.latex?%5Cdpi%7B300%7D%20%5Cbg_white%20%5Chuge%20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7324">
            <a:off x="6413904" y="3046701"/>
            <a:ext cx="122569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06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296739" y="1295400"/>
            <a:ext cx="852373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The hypothesis </a:t>
            </a:r>
            <a:r>
              <a:rPr lang="en-US" sz="1600" b="1" dirty="0" smtClean="0">
                <a:cs typeface="Times" pitchFamily="18" charset="0"/>
              </a:rPr>
              <a:t>h</a:t>
            </a:r>
            <a:r>
              <a:rPr lang="en-US" sz="1600" i="1" baseline="-25000" dirty="0" smtClean="0">
                <a:cs typeface="Times" pitchFamily="18" charset="0"/>
              </a:rPr>
              <a:t>i</a:t>
            </a:r>
            <a:r>
              <a:rPr lang="en-US" sz="1600" baseline="-25000" dirty="0" smtClean="0">
                <a:cs typeface="Times" pitchFamily="18" charset="0"/>
              </a:rPr>
              <a:t> </a:t>
            </a:r>
            <a:r>
              <a:rPr lang="en-US" sz="1600" dirty="0" smtClean="0">
                <a:cs typeface="Times" pitchFamily="18" charset="0"/>
              </a:rPr>
              <a:t>= (</a:t>
            </a:r>
            <a:r>
              <a:rPr lang="en-US" sz="1600" i="1" dirty="0" smtClean="0">
                <a:cs typeface="Times" pitchFamily="18" charset="0"/>
              </a:rPr>
              <a:t>r</a:t>
            </a:r>
            <a:r>
              <a:rPr lang="en-US" sz="1600" dirty="0" smtClean="0">
                <a:cs typeface="Times" pitchFamily="18" charset="0"/>
              </a:rPr>
              <a:t>, </a:t>
            </a:r>
            <a:r>
              <a:rPr lang="el-GR" sz="1600" i="1" dirty="0" smtClean="0">
                <a:cs typeface="Times" pitchFamily="18" charset="0"/>
              </a:rPr>
              <a:t>θ</a:t>
            </a:r>
            <a:r>
              <a:rPr lang="en-US" sz="1600" dirty="0" smtClean="0">
                <a:cs typeface="Times" pitchFamily="18" charset="0"/>
              </a:rPr>
              <a:t>)</a:t>
            </a:r>
            <a:r>
              <a:rPr lang="en-US" sz="1600" dirty="0" smtClean="0">
                <a:latin typeface="+mj-lt"/>
                <a:cs typeface="Times" pitchFamily="18" charset="0"/>
              </a:rPr>
              <a:t> to be estimated in each frame </a:t>
            </a:r>
            <a:r>
              <a:rPr lang="en-US" sz="1600" dirty="0" smtClean="0">
                <a:latin typeface="Arial" charset="0"/>
              </a:rPr>
              <a:t>can be regarded as a hidden variable with finite number of configurations (states).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The voting points in each frame can be regarded as certain observed variables </a:t>
            </a:r>
            <a:r>
              <a:rPr lang="en-US" sz="1600" b="1" dirty="0" smtClean="0">
                <a:cs typeface="Times" pitchFamily="18" charset="0"/>
              </a:rPr>
              <a:t>x</a:t>
            </a:r>
            <a:r>
              <a:rPr lang="en-US" sz="1600" i="1" baseline="-25000" dirty="0" smtClean="0">
                <a:cs typeface="Times" pitchFamily="18" charset="0"/>
              </a:rPr>
              <a:t>i</a:t>
            </a:r>
            <a:r>
              <a:rPr lang="en-US" sz="1600" dirty="0" smtClean="0">
                <a:cs typeface="Times" pitchFamily="18" charset="0"/>
              </a:rPr>
              <a:t>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A joint </a:t>
            </a:r>
            <a:r>
              <a:rPr lang="en-US" sz="1600" dirty="0">
                <a:latin typeface="Arial" charset="0"/>
              </a:rPr>
              <a:t>distribution of </a:t>
            </a:r>
            <a:r>
              <a:rPr lang="en-US" sz="1600" b="1" dirty="0">
                <a:cs typeface="Times" pitchFamily="18" charset="0"/>
              </a:rPr>
              <a:t>H</a:t>
            </a:r>
            <a:r>
              <a:rPr lang="en-US" sz="1600" dirty="0">
                <a:latin typeface="Arial" charset="0"/>
              </a:rPr>
              <a:t> and </a:t>
            </a:r>
            <a:r>
              <a:rPr lang="en-US" sz="1600" b="1" dirty="0">
                <a:cs typeface="Times" pitchFamily="18" charset="0"/>
              </a:rPr>
              <a:t>X</a:t>
            </a:r>
            <a:r>
              <a:rPr lang="en-US" sz="1600" dirty="0">
                <a:latin typeface="+mj-lt"/>
                <a:cs typeface="Times" pitchFamily="18" charset="0"/>
              </a:rPr>
              <a:t> </a:t>
            </a:r>
            <a:r>
              <a:rPr lang="en-US" sz="1600" dirty="0" smtClean="0">
                <a:latin typeface="+mj-lt"/>
                <a:cs typeface="Times" pitchFamily="18" charset="0"/>
              </a:rPr>
              <a:t>can be </a:t>
            </a:r>
            <a:r>
              <a:rPr lang="en-US" sz="1600" dirty="0" smtClean="0">
                <a:latin typeface="Arial" charset="0"/>
              </a:rPr>
              <a:t>modeled by an undirected graphical model.</a:t>
            </a:r>
            <a:endParaRPr lang="en-US" sz="1600" b="1" dirty="0">
              <a:latin typeface="Arial" charset="0"/>
            </a:endParaRP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By literal meaning, a graphical model is a probabilistic model for which a graph expresses the conditional dependence structure between random variables. For undirected graphical model, factorizing the graph into cliques defines how the joint probability distribution can be factorized into a set of potential functions.</a:t>
            </a:r>
          </a:p>
          <a:p>
            <a:pPr marL="285750" indent="-285750" eaLnBrk="1" hangingPunct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600" dirty="0" smtClean="0">
                <a:latin typeface="Arial" charset="0"/>
              </a:rPr>
              <a:t>For example, the frame-wise independent Hough voting can also be explained by the following graphical model, where the conditional dependencies between each </a:t>
            </a:r>
            <a:r>
              <a:rPr lang="en-US" sz="1600" b="1" dirty="0" smtClean="0">
                <a:cs typeface="Times" pitchFamily="18" charset="0"/>
              </a:rPr>
              <a:t>h</a:t>
            </a:r>
            <a:r>
              <a:rPr lang="en-US" sz="1600" i="1" baseline="-25000" dirty="0" smtClean="0">
                <a:cs typeface="Times" pitchFamily="18" charset="0"/>
              </a:rPr>
              <a:t>i</a:t>
            </a:r>
            <a:r>
              <a:rPr lang="en-US" sz="1600" dirty="0" smtClean="0">
                <a:latin typeface="Arial" charset="0"/>
              </a:rPr>
              <a:t> and </a:t>
            </a:r>
            <a:r>
              <a:rPr lang="en-US" sz="1600" b="1" dirty="0" smtClean="0">
                <a:cs typeface="Times" pitchFamily="18" charset="0"/>
              </a:rPr>
              <a:t>x</a:t>
            </a:r>
            <a:r>
              <a:rPr lang="en-US" sz="1600" i="1" baseline="-25000" dirty="0" smtClean="0">
                <a:cs typeface="Times" pitchFamily="18" charset="0"/>
              </a:rPr>
              <a:t>i</a:t>
            </a:r>
            <a:r>
              <a:rPr lang="en-US" sz="1600" dirty="0" smtClean="0">
                <a:latin typeface="Arial" charset="0"/>
              </a:rPr>
              <a:t> are modeled as Hough voting scoring and a larger score indicates more likely state.</a:t>
            </a:r>
          </a:p>
        </p:txBody>
      </p:sp>
      <p:sp>
        <p:nvSpPr>
          <p:cNvPr id="30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7924800" y="6248400"/>
            <a:ext cx="533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81AE66-1788-4BDD-9F41-B0A948A4FD50}" type="slidenum">
              <a:rPr lang="en-US" sz="1400" smtClean="0"/>
              <a:pPr/>
              <a:t>9</a:t>
            </a:fld>
            <a:endParaRPr lang="en-US" sz="1400" smtClean="0"/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A </a:t>
            </a: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Probabilistic </a:t>
            </a:r>
            <a:r>
              <a:rPr lang="en-US" altLang="ko-KR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굴림" pitchFamily="50" charset="-127"/>
              </a:rPr>
              <a:t>Graphical Model Point of View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200400" y="4858426"/>
            <a:ext cx="2537641" cy="1466174"/>
            <a:chOff x="3200400" y="4858426"/>
            <a:chExt cx="2537641" cy="1466174"/>
          </a:xfrm>
        </p:grpSpPr>
        <p:sp>
          <p:nvSpPr>
            <p:cNvPr id="31" name="椭圆 30"/>
            <p:cNvSpPr/>
            <p:nvPr/>
          </p:nvSpPr>
          <p:spPr bwMode="auto">
            <a:xfrm>
              <a:off x="3200400" y="4879039"/>
              <a:ext cx="366841" cy="366841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h</a:t>
              </a:r>
              <a:r>
                <a:rPr lang="en-US" sz="1400" b="1" baseline="-25000" dirty="0" smtClean="0"/>
                <a:t>1</a:t>
              </a:r>
              <a:endParaRPr lang="en-US" sz="1400" b="1" baseline="-25000" dirty="0"/>
            </a:p>
          </p:txBody>
        </p:sp>
        <p:sp>
          <p:nvSpPr>
            <p:cNvPr id="35" name="椭圆 34"/>
            <p:cNvSpPr/>
            <p:nvPr/>
          </p:nvSpPr>
          <p:spPr bwMode="auto">
            <a:xfrm>
              <a:off x="3200400" y="5957759"/>
              <a:ext cx="366841" cy="3668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x</a:t>
              </a:r>
              <a:r>
                <a:rPr lang="en-US" sz="1400" b="1" baseline="-25000" dirty="0" smtClean="0"/>
                <a:t>1</a:t>
              </a:r>
              <a:endParaRPr lang="en-US" sz="1400" b="1" baseline="-25000" dirty="0"/>
            </a:p>
          </p:txBody>
        </p:sp>
        <p:sp>
          <p:nvSpPr>
            <p:cNvPr id="36" name="椭圆 35"/>
            <p:cNvSpPr/>
            <p:nvPr/>
          </p:nvSpPr>
          <p:spPr bwMode="auto">
            <a:xfrm>
              <a:off x="3956994" y="4879039"/>
              <a:ext cx="366841" cy="366841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h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37" name="椭圆 36"/>
            <p:cNvSpPr/>
            <p:nvPr/>
          </p:nvSpPr>
          <p:spPr bwMode="auto">
            <a:xfrm>
              <a:off x="5371200" y="4879039"/>
              <a:ext cx="366841" cy="366841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err="1" smtClean="0"/>
                <a:t>h</a:t>
              </a:r>
              <a:r>
                <a:rPr lang="en-US" sz="1400" b="1" baseline="-25000" dirty="0" err="1" smtClean="0"/>
                <a:t>N</a:t>
              </a:r>
              <a:endParaRPr lang="en-US" sz="1400" b="1" baseline="-25000" dirty="0"/>
            </a:p>
          </p:txBody>
        </p:sp>
        <p:cxnSp>
          <p:nvCxnSpPr>
            <p:cNvPr id="38" name="直接连接符 37"/>
            <p:cNvCxnSpPr>
              <a:stCxn id="31" idx="4"/>
              <a:endCxn id="35" idx="0"/>
            </p:cNvCxnSpPr>
            <p:nvPr/>
          </p:nvCxnSpPr>
          <p:spPr bwMode="auto">
            <a:xfrm>
              <a:off x="3383821" y="5245880"/>
              <a:ext cx="0" cy="71187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接连接符 38"/>
            <p:cNvCxnSpPr>
              <a:stCxn id="36" idx="4"/>
              <a:endCxn id="47" idx="0"/>
            </p:cNvCxnSpPr>
            <p:nvPr/>
          </p:nvCxnSpPr>
          <p:spPr bwMode="auto">
            <a:xfrm flipH="1">
              <a:off x="4140414" y="5245880"/>
              <a:ext cx="1" cy="71187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直接连接符 39"/>
            <p:cNvCxnSpPr>
              <a:stCxn id="37" idx="4"/>
              <a:endCxn id="48" idx="0"/>
            </p:cNvCxnSpPr>
            <p:nvPr/>
          </p:nvCxnSpPr>
          <p:spPr bwMode="auto">
            <a:xfrm flipH="1">
              <a:off x="5554620" y="5245880"/>
              <a:ext cx="1" cy="71187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4648218" y="4858426"/>
              <a:ext cx="40352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b="1" dirty="0" smtClean="0"/>
                <a:t>…</a:t>
              </a:r>
              <a:endParaRPr lang="en-US" sz="1400" b="1" dirty="0"/>
            </a:p>
          </p:txBody>
        </p:sp>
        <p:sp>
          <p:nvSpPr>
            <p:cNvPr id="47" name="椭圆 46"/>
            <p:cNvSpPr/>
            <p:nvPr/>
          </p:nvSpPr>
          <p:spPr bwMode="auto">
            <a:xfrm>
              <a:off x="3956993" y="5957758"/>
              <a:ext cx="366841" cy="3668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smtClean="0"/>
                <a:t>x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48" name="椭圆 47"/>
            <p:cNvSpPr/>
            <p:nvPr/>
          </p:nvSpPr>
          <p:spPr bwMode="auto">
            <a:xfrm>
              <a:off x="5371199" y="5957757"/>
              <a:ext cx="366841" cy="3668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1" dirty="0" err="1" smtClean="0"/>
                <a:t>x</a:t>
              </a:r>
              <a:r>
                <a:rPr lang="en-US" sz="1400" b="1" baseline="-25000" dirty="0" err="1" smtClean="0"/>
                <a:t>N</a:t>
              </a:r>
              <a:endParaRPr lang="en-US" sz="1400" b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8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eprint">
  <a:themeElements>
    <a:clrScheme name="ece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cepr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ece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pri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epri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pri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pri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pri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pri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7316</TotalTime>
  <Words>958</Words>
  <Application>Microsoft Office PowerPoint</Application>
  <PresentationFormat>全屏显示(4:3)</PresentationFormat>
  <Paragraphs>191</Paragraphs>
  <Slides>26</Slides>
  <Notes>21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eceprint</vt:lpstr>
      <vt:lpstr>Structured Hough Voting for Vision-based Highway Border Detection</vt:lpstr>
      <vt:lpstr>Problem Formulation</vt:lpstr>
      <vt:lpstr>PowerPoint 演示文稿</vt:lpstr>
      <vt:lpstr>PowerPoint 演示文稿</vt:lpstr>
      <vt:lpstr>PowerPoint 演示文稿</vt:lpstr>
      <vt:lpstr>PowerPoint 演示文稿</vt:lpstr>
      <vt:lpstr>Classification &amp; Detection</vt:lpstr>
      <vt:lpstr>Frame-wise Independent Hough Voting</vt:lpstr>
      <vt:lpstr>A Probabilistic Graphical Model Point of View</vt:lpstr>
      <vt:lpstr>Modeling Inter-Frame Info with CRF</vt:lpstr>
      <vt:lpstr>Structured Hough Voting: Motivation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Experiments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Electrical and Computer Engineering, 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Chrisding</dc:creator>
  <cp:lastModifiedBy>Chrisding</cp:lastModifiedBy>
  <cp:revision>516</cp:revision>
  <cp:lastPrinted>1999-09-20T19:29:27Z</cp:lastPrinted>
  <dcterms:created xsi:type="dcterms:W3CDTF">2007-04-19T17:05:48Z</dcterms:created>
  <dcterms:modified xsi:type="dcterms:W3CDTF">2017-02-22T22:28:28Z</dcterms:modified>
</cp:coreProperties>
</file>